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embeddedFontLst>
    <p:embeddedFont>
      <p:font typeface="OPPOSans R" panose="00020600040101010101" charset="-122"/>
      <p:regular r:id="rId24"/>
    </p:embeddedFont>
    <p:embeddedFont>
      <p:font typeface="OPPOSans H" panose="00020600040101010101" charset="-122"/>
      <p:regular r:id="rId25"/>
    </p:embeddedFont>
    <p:embeddedFont>
      <p:font typeface="OPPOSans B" panose="00020600040101010101" charset="-122"/>
      <p:regular r:id="rId26"/>
    </p:embeddedFont>
    <p:embeddedFont>
      <p:font typeface="Source Han Sans CN Bold" panose="020B0800000000000000" charset="-122"/>
      <p:bold r:id="rId27"/>
    </p:embeddedFont>
    <p:embeddedFont>
      <p:font typeface="Source Han Sans" panose="020B0500000000000000" charset="-122"/>
      <p:regular r:id="rId28"/>
    </p:embeddedFont>
    <p:embeddedFont>
      <p:font typeface="OPPOSans L" panose="00020600040101010101" charset="-122"/>
      <p:regular r:id="rId2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a:off x="0" y="12561"/>
            <a:ext cx="12192000" cy="6832879"/>
          </a:xfrm>
          <a:prstGeom prst="rect">
            <a:avLst/>
          </a:prstGeom>
          <a:noFill/>
          <a:ln>
            <a:noFill/>
          </a:ln>
        </p:spPr>
      </p:pic>
      <p:sp>
        <p:nvSpPr>
          <p:cNvPr id="4" name="标题 1"/>
          <p:cNvSpPr txBox="1"/>
          <p:nvPr/>
        </p:nvSpPr>
        <p:spPr>
          <a:xfrm rot="16200000">
            <a:off x="2667001" y="-2666999"/>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 name="connsiteX4" fmla="*/ 6858000 w 6858000"/>
              <a:gd name="connsiteY4" fmla="*/ 0 h 12192000"/>
              <a:gd name="connsiteX5" fmla="*/ 5399690 w 6858000"/>
              <a:gd name="connsiteY5" fmla="*/ 7672551 h 12192000"/>
              <a:gd name="connsiteX6" fmla="*/ 1458311 w 6858000"/>
              <a:gd name="connsiteY6" fmla="*/ 7672551 h 12192000"/>
              <a:gd name="connsiteX7" fmla="*/ 1458311 w 6858000"/>
              <a:gd name="connsiteY7" fmla="*/ 11518899 h 12192000"/>
              <a:gd name="connsiteX8" fmla="*/ 5399690 w 6858000"/>
              <a:gd name="connsiteY8" fmla="*/ 11518899 h 12192000"/>
              <a:gd name="connsiteX9" fmla="*/ 5399690 w 6858000"/>
              <a:gd name="connsiteY9" fmla="*/ 7672551 h 12192000"/>
            </a:gdLst>
            <a:ahLst/>
            <a:cxnLst/>
            <a:rect l="l" t="t" r="r" b="b"/>
            <a:pathLst>
              <a:path w="6858000" h="12192000">
                <a:moveTo>
                  <a:pt x="6858000" y="0"/>
                </a:moveTo>
                <a:lnTo>
                  <a:pt x="6858000" y="12192000"/>
                </a:lnTo>
                <a:lnTo>
                  <a:pt x="0" y="12192000"/>
                </a:lnTo>
                <a:lnTo>
                  <a:pt x="0" y="0"/>
                </a:lnTo>
                <a:lnTo>
                  <a:pt x="6858000" y="0"/>
                </a:lnTo>
                <a:close/>
                <a:moveTo>
                  <a:pt x="5399690" y="7672551"/>
                </a:moveTo>
                <a:lnTo>
                  <a:pt x="1458311" y="7672551"/>
                </a:lnTo>
                <a:lnTo>
                  <a:pt x="1458311" y="11518899"/>
                </a:lnTo>
                <a:lnTo>
                  <a:pt x="5399690" y="11518899"/>
                </a:lnTo>
                <a:lnTo>
                  <a:pt x="5399690" y="7672551"/>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33669" y="5090892"/>
            <a:ext cx="1749493" cy="458595"/>
          </a:xfrm>
          <a:prstGeom prst="rect">
            <a:avLst/>
          </a:prstGeom>
          <a:noFill/>
          <a:ln w="12700" cap="sq">
            <a:noFill/>
            <a:miter/>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主讲人：XXX</a:t>
            </a:r>
            <a:endParaRPr kumimoji="1" lang="zh-CN" altLang="en-US"/>
          </a:p>
        </p:txBody>
      </p:sp>
      <p:sp>
        <p:nvSpPr>
          <p:cNvPr id="7" name="标题 1"/>
          <p:cNvSpPr txBox="1"/>
          <p:nvPr/>
        </p:nvSpPr>
        <p:spPr>
          <a:xfrm>
            <a:off x="2723886" y="5090892"/>
            <a:ext cx="1749493" cy="458595"/>
          </a:xfrm>
          <a:prstGeom prst="rect">
            <a:avLst/>
          </a:prstGeom>
          <a:noFill/>
          <a:ln w="12700" cap="sq">
            <a:noFill/>
            <a:miter/>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时间：20XX.XX</a:t>
            </a:r>
            <a:endParaRPr kumimoji="1" lang="zh-CN" altLang="en-US"/>
          </a:p>
        </p:txBody>
      </p:sp>
      <p:sp>
        <p:nvSpPr>
          <p:cNvPr id="8" name="标题 1"/>
          <p:cNvSpPr txBox="1"/>
          <p:nvPr/>
        </p:nvSpPr>
        <p:spPr>
          <a:xfrm>
            <a:off x="669290" y="5085239"/>
            <a:ext cx="4539129" cy="457200"/>
          </a:xfrm>
          <a:prstGeom prst="roundRect">
            <a:avLst>
              <a:gd name="adj" fmla="val 50000"/>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750414" y="5092679"/>
            <a:ext cx="455021" cy="455021"/>
          </a:xfrm>
          <a:prstGeom prst="ellipse">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660400" y="1418572"/>
            <a:ext cx="7039678" cy="1172290"/>
          </a:xfrm>
          <a:prstGeom prst="rect">
            <a:avLst/>
          </a:prstGeom>
          <a:noFill/>
          <a:ln>
            <a:noFill/>
          </a:ln>
        </p:spPr>
        <p:txBody>
          <a:bodyPr vert="horz" wrap="square" lIns="0" tIns="0" rIns="0" bIns="0" rtlCol="0" anchor="t"/>
          <a:lstStyle/>
          <a:p>
            <a:pPr algn="l">
              <a:lnSpc>
                <a:spcPct val="100000"/>
              </a:lnSpc>
            </a:pPr>
            <a:r>
              <a:rPr kumimoji="1" lang="en-US" altLang="zh-CN" sz="8000">
                <a:ln w="12700">
                  <a:noFill/>
                </a:ln>
                <a:solidFill>
                  <a:srgbClr val="FFFFFF">
                    <a:alpha val="9000"/>
                  </a:srgbClr>
                </a:solidFill>
                <a:latin typeface="OPPOSans H" panose="00020600040101010101" charset="-122"/>
                <a:ea typeface="OPPOSans H" panose="00020600040101010101" charset="-122"/>
                <a:cs typeface="OPPOSans H" panose="00020600040101010101" charset="-122"/>
              </a:rPr>
              <a:t>202X</a:t>
            </a:r>
            <a:endParaRPr kumimoji="1" lang="zh-CN" altLang="en-US"/>
          </a:p>
        </p:txBody>
      </p:sp>
      <p:sp>
        <p:nvSpPr>
          <p:cNvPr id="19" name="标题 1"/>
          <p:cNvSpPr txBox="1"/>
          <p:nvPr/>
        </p:nvSpPr>
        <p:spPr>
          <a:xfrm rot="16200000">
            <a:off x="7272703" y="4855322"/>
            <a:ext cx="872831" cy="851786"/>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a:off x="8183735" y="4494603"/>
            <a:ext cx="280477" cy="273714"/>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60400" y="1914861"/>
            <a:ext cx="6267525" cy="2097741"/>
          </a:xfrm>
          <a:prstGeom prst="rect">
            <a:avLst/>
          </a:prstGeom>
          <a:noFill/>
          <a:ln>
            <a:noFill/>
          </a:ln>
        </p:spPr>
        <p:txBody>
          <a:bodyPr vert="horz" wrap="square" lIns="0" tIns="0" rIns="0" bIns="0" rtlCol="0" anchor="t"/>
          <a:lstStyle/>
          <a:p>
            <a:pPr algn="l">
              <a:lnSpc>
                <a:spcPct val="130000"/>
              </a:lnSpc>
            </a:pPr>
            <a:r>
              <a:rPr kumimoji="1" lang="en-US" altLang="zh-CN" sz="47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基于微信小程序的博物馆文创系统设计与实现</a:t>
            </a:r>
            <a:endParaRPr kumimoji="1" lang="zh-CN" altLang="en-US"/>
          </a:p>
        </p:txBody>
      </p:sp>
      <p:pic>
        <p:nvPicPr>
          <p:cNvPr id="23" name="图片 22"/>
          <p:cNvPicPr>
            <a:picLocks noChangeAspect="1"/>
          </p:cNvPicPr>
          <p:nvPr/>
        </p:nvPicPr>
        <p:blipFill>
          <a:blip r:embed="rId2">
            <a:alphaModFix amt="100000"/>
          </a:blip>
          <a:srcRect/>
          <a:stretch>
            <a:fillRect/>
          </a:stretch>
        </p:blipFill>
        <p:spPr>
          <a:xfrm>
            <a:off x="4830445" y="5156835"/>
            <a:ext cx="305435" cy="311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3" name="标题 1"/>
          <p:cNvCxnSpPr/>
          <p:nvPr/>
        </p:nvCxnSpPr>
        <p:spPr>
          <a:xfrm>
            <a:off x="7452002" y="4971178"/>
            <a:ext cx="419803" cy="0"/>
          </a:xfrm>
          <a:prstGeom prst="line">
            <a:avLst/>
          </a:prstGeom>
          <a:noFill/>
          <a:ln w="12700" cap="sq">
            <a:solidFill>
              <a:schemeClr val="bg1">
                <a:lumMod val="65000"/>
              </a:schemeClr>
            </a:solidFill>
            <a:miter/>
          </a:ln>
        </p:spPr>
      </p:cxnSp>
      <p:cxnSp>
        <p:nvCxnSpPr>
          <p:cNvPr id="4" name="标题 1"/>
          <p:cNvCxnSpPr/>
          <p:nvPr/>
        </p:nvCxnSpPr>
        <p:spPr>
          <a:xfrm>
            <a:off x="2445131" y="4996578"/>
            <a:ext cx="419803" cy="0"/>
          </a:xfrm>
          <a:prstGeom prst="line">
            <a:avLst/>
          </a:prstGeom>
          <a:noFill/>
          <a:ln w="12700" cap="sq">
            <a:solidFill>
              <a:schemeClr val="bg1">
                <a:lumMod val="65000"/>
              </a:schemeClr>
            </a:solidFill>
            <a:miter/>
          </a:ln>
        </p:spPr>
      </p:cxnSp>
      <p:sp>
        <p:nvSpPr>
          <p:cNvPr id="5" name="标题 1"/>
          <p:cNvSpPr txBox="1"/>
          <p:nvPr/>
        </p:nvSpPr>
        <p:spPr>
          <a:xfrm>
            <a:off x="2445131" y="1816120"/>
            <a:ext cx="2327549" cy="596880"/>
          </a:xfrm>
          <a:prstGeom prst="rect">
            <a:avLst/>
          </a:prstGeom>
          <a:noFill/>
          <a:ln cap="sq">
            <a:noFill/>
          </a:ln>
          <a:effectLst/>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文创商品展示与销售</a:t>
            </a:r>
            <a:endParaRPr kumimoji="1" lang="zh-CN" altLang="en-US"/>
          </a:p>
        </p:txBody>
      </p:sp>
      <p:sp>
        <p:nvSpPr>
          <p:cNvPr id="6" name="标题 1"/>
          <p:cNvSpPr txBox="1"/>
          <p:nvPr/>
        </p:nvSpPr>
        <p:spPr>
          <a:xfrm>
            <a:off x="2445131" y="2439553"/>
            <a:ext cx="2330069" cy="2440581"/>
          </a:xfrm>
          <a:prstGeom prst="rect">
            <a:avLst/>
          </a:prstGeom>
          <a:noFill/>
          <a:ln>
            <a:noFill/>
          </a:ln>
        </p:spPr>
        <p:txBody>
          <a:bodyPr vert="horz" wrap="square" lIns="0" tIns="0" rIns="0" bIns="0" rtlCol="0" anchor="t"/>
          <a:lstStyle/>
          <a:p>
            <a:pPr algn="l">
              <a:lnSpc>
                <a:spcPct val="150000"/>
              </a:lnSpc>
            </a:pPr>
            <a:r>
              <a:rPr kumimoji="1" lang="en-US" altLang="zh-CN" sz="1045">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系统的核心功能之一是文创商品展示与销售。用户可以浏览各类文创产品，了解产品详情并进行在线购买。这一功能通过微信小程序的前端展示平台实现，结合后端的数据库管理，确保了商品信息的准确性和交易的便捷性。
例如，用户可以在小程序首页浏览到精美的文创产品图片和详细介绍，点击进入商品详情页后，可以查看产品的规格、价格、库存等信息，并通过微信支付完成在线购买。</a:t>
            </a:r>
            <a:endParaRPr kumimoji="1" lang="zh-CN" altLang="en-US"/>
          </a:p>
        </p:txBody>
      </p:sp>
      <p:sp>
        <p:nvSpPr>
          <p:cNvPr id="7" name="标题 1"/>
          <p:cNvSpPr txBox="1"/>
          <p:nvPr/>
        </p:nvSpPr>
        <p:spPr>
          <a:xfrm>
            <a:off x="7452002" y="1816100"/>
            <a:ext cx="2327549" cy="596900"/>
          </a:xfrm>
          <a:prstGeom prst="rect">
            <a:avLst/>
          </a:prstGeom>
          <a:noFill/>
          <a:ln cap="sq">
            <a:noFill/>
          </a:ln>
          <a:effectLst/>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文创活动与互动功能</a:t>
            </a:r>
            <a:endParaRPr kumimoji="1" lang="zh-CN" altLang="en-US"/>
          </a:p>
        </p:txBody>
      </p:sp>
      <p:sp>
        <p:nvSpPr>
          <p:cNvPr id="8" name="标题 1"/>
          <p:cNvSpPr txBox="1"/>
          <p:nvPr/>
        </p:nvSpPr>
        <p:spPr>
          <a:xfrm>
            <a:off x="7452002" y="2439553"/>
            <a:ext cx="2326998" cy="2437247"/>
          </a:xfrm>
          <a:prstGeom prst="rect">
            <a:avLst/>
          </a:prstGeom>
          <a:noFill/>
          <a:ln>
            <a:noFill/>
          </a:ln>
        </p:spPr>
        <p:txBody>
          <a:bodyPr vert="horz" wrap="square" lIns="0" tIns="0" rIns="0" bIns="0" rtlCol="0" anchor="t"/>
          <a:lstStyle/>
          <a:p>
            <a:pPr algn="l">
              <a:lnSpc>
                <a:spcPct val="150000"/>
              </a:lnSpc>
            </a:pPr>
            <a:r>
              <a:rPr kumimoji="1" lang="en-US" altLang="zh-CN" sz="965">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文创活动模块定期发布博物馆的展览活动、文创设计比赛等，吸引用户参与。文创交换功能允许用户之间进行文创产品的交换，促进文化共享。语音讲解模块为用户提供展品的详细语音介绍，增强参观体验。
积分排行榜通过设置积分奖励机制，鼓励用户参与互动，提升用户粘性。交流论坛则为用户提供了一个交流文创心得、分享参观体验的平台。这些功能的有机结合，不仅提升了文创产品的传播力和影响力，还为公众提供了一个全方位的文化互动空间。</a:t>
            </a:r>
            <a:endParaRPr kumimoji="1" lang="zh-CN" altLang="en-US"/>
          </a:p>
        </p:txBody>
      </p:sp>
      <p:pic>
        <p:nvPicPr>
          <p:cNvPr id="9" name="图片 8"/>
          <p:cNvPicPr>
            <a:picLocks noChangeAspect="1"/>
          </p:cNvPicPr>
          <p:nvPr/>
        </p:nvPicPr>
        <p:blipFill>
          <a:blip r:embed="rId1">
            <a:alphaModFix amt="100000"/>
          </a:blip>
          <a:srcRect/>
          <a:stretch>
            <a:fillRect/>
          </a:stretch>
        </p:blipFill>
        <p:spPr>
          <a:xfrm>
            <a:off x="10019289" y="1714500"/>
            <a:ext cx="1932423" cy="3429000"/>
          </a:xfrm>
          <a:prstGeom prst="rect">
            <a:avLst/>
          </a:prstGeom>
        </p:spPr>
      </p:pic>
      <p:pic>
        <p:nvPicPr>
          <p:cNvPr id="10" name="图片 9"/>
          <p:cNvPicPr>
            <a:picLocks noChangeAspect="1"/>
          </p:cNvPicPr>
          <p:nvPr/>
        </p:nvPicPr>
        <p:blipFill>
          <a:blip r:embed="rId2">
            <a:alphaModFix amt="100000"/>
          </a:blip>
          <a:srcRect/>
          <a:stretch>
            <a:fillRect/>
          </a:stretch>
        </p:blipFill>
        <p:spPr>
          <a:xfrm>
            <a:off x="5129789" y="1714500"/>
            <a:ext cx="1932423" cy="3429000"/>
          </a:xfrm>
          <a:prstGeom prst="rect">
            <a:avLst/>
          </a:prstGeom>
        </p:spPr>
      </p:pic>
      <p:pic>
        <p:nvPicPr>
          <p:cNvPr id="11" name="图片 10"/>
          <p:cNvPicPr>
            <a:picLocks noChangeAspect="1"/>
          </p:cNvPicPr>
          <p:nvPr/>
        </p:nvPicPr>
        <p:blipFill>
          <a:blip r:embed="rId3">
            <a:alphaModFix amt="100000"/>
          </a:blip>
          <a:srcRect/>
          <a:stretch>
            <a:fillRect/>
          </a:stretch>
        </p:blipFill>
        <p:spPr>
          <a:xfrm>
            <a:off x="302307" y="1714500"/>
            <a:ext cx="1935387" cy="3429000"/>
          </a:xfrm>
          <a:prstGeom prst="rect">
            <a:avLst/>
          </a:prstGeom>
        </p:spPr>
      </p:pic>
      <p:sp>
        <p:nvSpPr>
          <p:cNvPr id="12" name="标题 1"/>
          <p:cNvSpPr txBox="1"/>
          <p:nvPr/>
        </p:nvSpPr>
        <p:spPr>
          <a:xfrm>
            <a:off x="541300" y="228600"/>
            <a:ext cx="111249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核心功能模块</a:t>
            </a:r>
            <a:endParaRPr kumimoji="1" lang="zh-CN" altLang="en-US"/>
          </a:p>
        </p:txBody>
      </p:sp>
      <p:sp>
        <p:nvSpPr>
          <p:cNvPr id="13" name="标题 1"/>
          <p:cNvSpPr txBox="1"/>
          <p:nvPr/>
        </p:nvSpPr>
        <p:spPr>
          <a:xfrm flipH="1" flipV="1">
            <a:off x="293341" y="289559"/>
            <a:ext cx="173236" cy="124921"/>
          </a:xfrm>
          <a:custGeom>
            <a:avLst/>
            <a:gdLst/>
            <a:ahLst/>
            <a:cxnLst/>
            <a:rect l="l" t="t" r="r" b="b"/>
            <a:pathLst>
              <a:path w="121644" h="124921">
                <a:moveTo>
                  <a:pt x="86420" y="0"/>
                </a:moveTo>
                <a:lnTo>
                  <a:pt x="106489" y="0"/>
                </a:lnTo>
                <a:cubicBezTo>
                  <a:pt x="111131" y="0"/>
                  <a:pt x="114817" y="1297"/>
                  <a:pt x="117548" y="3891"/>
                </a:cubicBezTo>
                <a:cubicBezTo>
                  <a:pt x="120278" y="6485"/>
                  <a:pt x="121644" y="10103"/>
                  <a:pt x="121644" y="14745"/>
                </a:cubicBezTo>
                <a:lnTo>
                  <a:pt x="121644" y="61846"/>
                </a:lnTo>
                <a:cubicBezTo>
                  <a:pt x="121644" y="80413"/>
                  <a:pt x="117548" y="95568"/>
                  <a:pt x="109356" y="107309"/>
                </a:cubicBezTo>
                <a:cubicBezTo>
                  <a:pt x="101165" y="119050"/>
                  <a:pt x="88331" y="124921"/>
                  <a:pt x="70856" y="124921"/>
                </a:cubicBezTo>
                <a:lnTo>
                  <a:pt x="70856" y="104442"/>
                </a:lnTo>
                <a:cubicBezTo>
                  <a:pt x="85601" y="101711"/>
                  <a:pt x="93246" y="88195"/>
                  <a:pt x="93792" y="63894"/>
                </a:cubicBezTo>
                <a:lnTo>
                  <a:pt x="83143" y="63894"/>
                </a:lnTo>
                <a:cubicBezTo>
                  <a:pt x="74952" y="63894"/>
                  <a:pt x="70856" y="60071"/>
                  <a:pt x="70856" y="52426"/>
                </a:cubicBezTo>
                <a:lnTo>
                  <a:pt x="70856" y="14745"/>
                </a:lnTo>
                <a:cubicBezTo>
                  <a:pt x="70856" y="4915"/>
                  <a:pt x="76044" y="0"/>
                  <a:pt x="86420" y="0"/>
                </a:cubicBezTo>
                <a:close/>
                <a:moveTo>
                  <a:pt x="15564" y="0"/>
                </a:moveTo>
                <a:lnTo>
                  <a:pt x="35633" y="0"/>
                </a:lnTo>
                <a:cubicBezTo>
                  <a:pt x="40275" y="0"/>
                  <a:pt x="43961" y="1297"/>
                  <a:pt x="46691" y="3891"/>
                </a:cubicBezTo>
                <a:cubicBezTo>
                  <a:pt x="49422" y="6485"/>
                  <a:pt x="50787" y="10103"/>
                  <a:pt x="50787" y="14745"/>
                </a:cubicBezTo>
                <a:lnTo>
                  <a:pt x="50787" y="61846"/>
                </a:lnTo>
                <a:cubicBezTo>
                  <a:pt x="50787" y="80413"/>
                  <a:pt x="46691" y="95568"/>
                  <a:pt x="38500" y="107309"/>
                </a:cubicBezTo>
                <a:cubicBezTo>
                  <a:pt x="30308" y="119050"/>
                  <a:pt x="17475" y="124921"/>
                  <a:pt x="0" y="124921"/>
                </a:cubicBezTo>
                <a:lnTo>
                  <a:pt x="0" y="104442"/>
                </a:lnTo>
                <a:cubicBezTo>
                  <a:pt x="14744" y="101711"/>
                  <a:pt x="22390" y="88195"/>
                  <a:pt x="22936" y="63894"/>
                </a:cubicBezTo>
                <a:lnTo>
                  <a:pt x="12287" y="63894"/>
                </a:lnTo>
                <a:cubicBezTo>
                  <a:pt x="4095" y="63894"/>
                  <a:pt x="0" y="60071"/>
                  <a:pt x="0" y="52426"/>
                </a:cubicBezTo>
                <a:lnTo>
                  <a:pt x="0" y="14745"/>
                </a:lnTo>
                <a:cubicBezTo>
                  <a:pt x="0" y="4915"/>
                  <a:pt x="5188" y="0"/>
                  <a:pt x="15564" y="0"/>
                </a:cubicBezTo>
                <a:close/>
              </a:path>
            </a:pathLst>
          </a:custGeom>
          <a:solidFill>
            <a:schemeClr val="accent1"/>
          </a:solidFill>
          <a:ln cap="sq">
            <a:noFill/>
          </a:ln>
          <a:effectLst/>
        </p:spPr>
        <p:txBody>
          <a:bodyPr vert="horz" wrap="square" lIns="91440" tIns="45720" rIns="91440" bIns="45720" rtlCol="0" anchor="t"/>
          <a:lstStyle/>
          <a:p>
            <a:pPr algn="l">
              <a:lnSpc>
                <a:spcPct val="120000"/>
              </a:lnSpc>
            </a:pPr>
            <a:endParaRPr kumimoji="1" lang="zh-CN" altLang="en-US"/>
          </a:p>
        </p:txBody>
      </p:sp>
      <p:cxnSp>
        <p:nvCxnSpPr>
          <p:cNvPr id="14" name="标题 1"/>
          <p:cNvCxnSpPr/>
          <p:nvPr/>
        </p:nvCxnSpPr>
        <p:spPr>
          <a:xfrm>
            <a:off x="293341" y="781562"/>
            <a:ext cx="11898659" cy="0"/>
          </a:xfrm>
          <a:prstGeom prst="line">
            <a:avLst/>
          </a:prstGeom>
          <a:noFill/>
          <a:ln w="38100" cap="sq">
            <a:solidFill>
              <a:schemeClr val="accent1"/>
            </a:solidFill>
            <a:miter/>
          </a:ln>
        </p:spPr>
      </p:cxnSp>
      <p:cxnSp>
        <p:nvCxnSpPr>
          <p:cNvPr id="15" name="标题 1"/>
          <p:cNvCxnSpPr/>
          <p:nvPr/>
        </p:nvCxnSpPr>
        <p:spPr>
          <a:xfrm>
            <a:off x="293341" y="842522"/>
            <a:ext cx="11898659" cy="0"/>
          </a:xfrm>
          <a:prstGeom prst="line">
            <a:avLst/>
          </a:prstGeom>
          <a:noFill/>
          <a:ln w="9525" cap="sq">
            <a:solidFill>
              <a:schemeClr val="accent1"/>
            </a:solidFill>
            <a:miter/>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37283" y="2334127"/>
            <a:ext cx="5133468" cy="3208421"/>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2253259" y="1949116"/>
            <a:ext cx="2101516" cy="1042738"/>
          </a:xfrm>
          <a:prstGeom prst="flowChartExtra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0800000">
            <a:off x="2916047" y="1756611"/>
            <a:ext cx="775942" cy="385010"/>
          </a:xfrm>
          <a:prstGeom prst="flowChartExtra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111511" y="2277979"/>
            <a:ext cx="385012" cy="38501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893034" y="3810000"/>
            <a:ext cx="4821966" cy="1619584"/>
          </a:xfrm>
          <a:prstGeom prst="rect">
            <a:avLst/>
          </a:prstGeom>
          <a:noFill/>
          <a:ln>
            <a:noFill/>
          </a:ln>
        </p:spPr>
        <p:txBody>
          <a:bodyPr vert="horz" wrap="square" lIns="0" tIns="0" rIns="0" bIns="0" rtlCol="0" anchor="t"/>
          <a:lstStyle/>
          <a:p>
            <a:pPr algn="ctr">
              <a:lnSpc>
                <a:spcPct val="150000"/>
              </a:lnSpc>
            </a:pPr>
            <a:r>
              <a:rPr kumimoji="1" lang="en-US" altLang="zh-CN" sz="119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系统为管理员提供了全面的后台管理功能，包括用户管理、产品分类管理、文创商品管理、购买订单管理、积分排行榜管理、文创活动管理、活动参与管理、文创交换管理、语音讲解管理、知识问答、交流论坛、论坛分类管理、举报记录管理、系统管理等。
管理员可以通过后台管理系统，高效地进行日常管理工作，如添加、修改、删除用户信息，管理文创商品的上架、下架，处理购买订单，发布文创活动等。</a:t>
            </a:r>
            <a:endParaRPr kumimoji="1" lang="zh-CN" altLang="en-US"/>
          </a:p>
        </p:txBody>
      </p:sp>
      <p:sp>
        <p:nvSpPr>
          <p:cNvPr id="8" name="标题 1"/>
          <p:cNvSpPr txBox="1"/>
          <p:nvPr/>
        </p:nvSpPr>
        <p:spPr>
          <a:xfrm>
            <a:off x="6385432" y="2334127"/>
            <a:ext cx="5133468" cy="320307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0800000">
            <a:off x="7901408" y="1949116"/>
            <a:ext cx="2101516" cy="1042738"/>
          </a:xfrm>
          <a:prstGeom prst="flowChartExtra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8564195" y="1756611"/>
            <a:ext cx="775942" cy="385010"/>
          </a:xfrm>
          <a:prstGeom prst="flowChartExtra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759660" y="2292403"/>
            <a:ext cx="385012" cy="356163"/>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893034" y="3092671"/>
            <a:ext cx="4821966" cy="666529"/>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管理员后台管理</a:t>
            </a:r>
            <a:endParaRPr kumimoji="1" lang="zh-CN" altLang="en-US"/>
          </a:p>
        </p:txBody>
      </p:sp>
      <p:sp>
        <p:nvSpPr>
          <p:cNvPr id="13" name="标题 1"/>
          <p:cNvSpPr txBox="1"/>
          <p:nvPr/>
        </p:nvSpPr>
        <p:spPr>
          <a:xfrm>
            <a:off x="6541183" y="3809335"/>
            <a:ext cx="4821966" cy="1626265"/>
          </a:xfrm>
          <a:prstGeom prst="rect">
            <a:avLst/>
          </a:prstGeom>
          <a:noFill/>
          <a:ln>
            <a:noFill/>
          </a:ln>
        </p:spPr>
        <p:txBody>
          <a:bodyPr vert="horz" wrap="square" lIns="0" tIns="0" rIns="0" bIns="0" rtlCol="0" anchor="t"/>
          <a:lstStyle/>
          <a:p>
            <a:pPr algn="ctr">
              <a:lnSpc>
                <a:spcPct val="150000"/>
              </a:lnSpc>
            </a:pPr>
            <a:r>
              <a:rPr kumimoji="1" lang="en-US" altLang="zh-CN" sz="119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用户在使用系统时，可以享受便捷的个性化服务。例如，在“我的”模块中，用户可以查看和管理自己的购买订单、活动参与记录以及文创交换情况，还能管理自己的收藏，回顾喜欢的文创产品或活动。
用户还可以在交流论坛发布帖子，分享文创心得和参观体验，与其他用户进行互动交流。这些功能的设计充分考虑了用户体验，提高了用户对系统的满意度和忠诚度。</a:t>
            </a:r>
            <a:endParaRPr kumimoji="1" lang="zh-CN" altLang="en-US"/>
          </a:p>
        </p:txBody>
      </p:sp>
      <p:sp>
        <p:nvSpPr>
          <p:cNvPr id="14" name="标题 1"/>
          <p:cNvSpPr txBox="1"/>
          <p:nvPr/>
        </p:nvSpPr>
        <p:spPr>
          <a:xfrm>
            <a:off x="6541183" y="3092671"/>
            <a:ext cx="4821966" cy="668537"/>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用户体验与个性化服务</a:t>
            </a:r>
            <a:endParaRPr kumimoji="1" lang="zh-CN" altLang="en-US"/>
          </a:p>
        </p:txBody>
      </p:sp>
      <p:sp>
        <p:nvSpPr>
          <p:cNvPr id="15" name="标题 1"/>
          <p:cNvSpPr txBox="1"/>
          <p:nvPr/>
        </p:nvSpPr>
        <p:spPr>
          <a:xfrm>
            <a:off x="541300" y="228600"/>
            <a:ext cx="111249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管理员功能与用户管理</a:t>
            </a:r>
            <a:endParaRPr kumimoji="1" lang="zh-CN" altLang="en-US"/>
          </a:p>
        </p:txBody>
      </p:sp>
      <p:sp>
        <p:nvSpPr>
          <p:cNvPr id="16" name="标题 1"/>
          <p:cNvSpPr txBox="1"/>
          <p:nvPr/>
        </p:nvSpPr>
        <p:spPr>
          <a:xfrm flipH="1" flipV="1">
            <a:off x="293341" y="289559"/>
            <a:ext cx="173236" cy="124921"/>
          </a:xfrm>
          <a:custGeom>
            <a:avLst/>
            <a:gdLst/>
            <a:ahLst/>
            <a:cxnLst/>
            <a:rect l="l" t="t" r="r" b="b"/>
            <a:pathLst>
              <a:path w="121644" h="124921">
                <a:moveTo>
                  <a:pt x="86420" y="0"/>
                </a:moveTo>
                <a:lnTo>
                  <a:pt x="106489" y="0"/>
                </a:lnTo>
                <a:cubicBezTo>
                  <a:pt x="111131" y="0"/>
                  <a:pt x="114817" y="1297"/>
                  <a:pt x="117548" y="3891"/>
                </a:cubicBezTo>
                <a:cubicBezTo>
                  <a:pt x="120278" y="6485"/>
                  <a:pt x="121644" y="10103"/>
                  <a:pt x="121644" y="14745"/>
                </a:cubicBezTo>
                <a:lnTo>
                  <a:pt x="121644" y="61846"/>
                </a:lnTo>
                <a:cubicBezTo>
                  <a:pt x="121644" y="80413"/>
                  <a:pt x="117548" y="95568"/>
                  <a:pt x="109356" y="107309"/>
                </a:cubicBezTo>
                <a:cubicBezTo>
                  <a:pt x="101165" y="119050"/>
                  <a:pt x="88331" y="124921"/>
                  <a:pt x="70856" y="124921"/>
                </a:cubicBezTo>
                <a:lnTo>
                  <a:pt x="70856" y="104442"/>
                </a:lnTo>
                <a:cubicBezTo>
                  <a:pt x="85601" y="101711"/>
                  <a:pt x="93246" y="88195"/>
                  <a:pt x="93792" y="63894"/>
                </a:cubicBezTo>
                <a:lnTo>
                  <a:pt x="83143" y="63894"/>
                </a:lnTo>
                <a:cubicBezTo>
                  <a:pt x="74952" y="63894"/>
                  <a:pt x="70856" y="60071"/>
                  <a:pt x="70856" y="52426"/>
                </a:cubicBezTo>
                <a:lnTo>
                  <a:pt x="70856" y="14745"/>
                </a:lnTo>
                <a:cubicBezTo>
                  <a:pt x="70856" y="4915"/>
                  <a:pt x="76044" y="0"/>
                  <a:pt x="86420" y="0"/>
                </a:cubicBezTo>
                <a:close/>
                <a:moveTo>
                  <a:pt x="15564" y="0"/>
                </a:moveTo>
                <a:lnTo>
                  <a:pt x="35633" y="0"/>
                </a:lnTo>
                <a:cubicBezTo>
                  <a:pt x="40275" y="0"/>
                  <a:pt x="43961" y="1297"/>
                  <a:pt x="46691" y="3891"/>
                </a:cubicBezTo>
                <a:cubicBezTo>
                  <a:pt x="49422" y="6485"/>
                  <a:pt x="50787" y="10103"/>
                  <a:pt x="50787" y="14745"/>
                </a:cubicBezTo>
                <a:lnTo>
                  <a:pt x="50787" y="61846"/>
                </a:lnTo>
                <a:cubicBezTo>
                  <a:pt x="50787" y="80413"/>
                  <a:pt x="46691" y="95568"/>
                  <a:pt x="38500" y="107309"/>
                </a:cubicBezTo>
                <a:cubicBezTo>
                  <a:pt x="30308" y="119050"/>
                  <a:pt x="17475" y="124921"/>
                  <a:pt x="0" y="124921"/>
                </a:cubicBezTo>
                <a:lnTo>
                  <a:pt x="0" y="104442"/>
                </a:lnTo>
                <a:cubicBezTo>
                  <a:pt x="14744" y="101711"/>
                  <a:pt x="22390" y="88195"/>
                  <a:pt x="22936" y="63894"/>
                </a:cubicBezTo>
                <a:lnTo>
                  <a:pt x="12287" y="63894"/>
                </a:lnTo>
                <a:cubicBezTo>
                  <a:pt x="4095" y="63894"/>
                  <a:pt x="0" y="60071"/>
                  <a:pt x="0" y="52426"/>
                </a:cubicBezTo>
                <a:lnTo>
                  <a:pt x="0" y="14745"/>
                </a:lnTo>
                <a:cubicBezTo>
                  <a:pt x="0" y="4915"/>
                  <a:pt x="5188" y="0"/>
                  <a:pt x="15564" y="0"/>
                </a:cubicBezTo>
                <a:close/>
              </a:path>
            </a:pathLst>
          </a:custGeom>
          <a:solidFill>
            <a:schemeClr val="accent1"/>
          </a:solidFill>
          <a:ln cap="sq">
            <a:noFill/>
          </a:ln>
          <a:effectLst/>
        </p:spPr>
        <p:txBody>
          <a:bodyPr vert="horz" wrap="square" lIns="91440" tIns="45720" rIns="91440" bIns="45720" rtlCol="0" anchor="t"/>
          <a:lstStyle/>
          <a:p>
            <a:pPr algn="l">
              <a:lnSpc>
                <a:spcPct val="120000"/>
              </a:lnSpc>
            </a:pPr>
            <a:endParaRPr kumimoji="1" lang="zh-CN" altLang="en-US"/>
          </a:p>
        </p:txBody>
      </p:sp>
      <p:cxnSp>
        <p:nvCxnSpPr>
          <p:cNvPr id="17" name="标题 1"/>
          <p:cNvCxnSpPr/>
          <p:nvPr/>
        </p:nvCxnSpPr>
        <p:spPr>
          <a:xfrm>
            <a:off x="293341" y="781562"/>
            <a:ext cx="11898659" cy="0"/>
          </a:xfrm>
          <a:prstGeom prst="line">
            <a:avLst/>
          </a:prstGeom>
          <a:noFill/>
          <a:ln w="38100" cap="sq">
            <a:solidFill>
              <a:schemeClr val="accent1"/>
            </a:solidFill>
            <a:miter/>
          </a:ln>
        </p:spPr>
      </p:cxnSp>
      <p:cxnSp>
        <p:nvCxnSpPr>
          <p:cNvPr id="18" name="标题 1"/>
          <p:cNvCxnSpPr/>
          <p:nvPr/>
        </p:nvCxnSpPr>
        <p:spPr>
          <a:xfrm>
            <a:off x="293341" y="842522"/>
            <a:ext cx="11898659" cy="0"/>
          </a:xfrm>
          <a:prstGeom prst="line">
            <a:avLst/>
          </a:prstGeom>
          <a:noFill/>
          <a:ln w="9525" cap="sq">
            <a:solidFill>
              <a:schemeClr val="accent1"/>
            </a:solidFill>
            <a:miter/>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flipH="1">
            <a:off x="1" y="12561"/>
            <a:ext cx="12192000" cy="6832879"/>
          </a:xfrm>
          <a:prstGeom prst="rect">
            <a:avLst/>
          </a:prstGeom>
          <a:noFill/>
          <a:ln>
            <a:noFill/>
          </a:ln>
        </p:spPr>
      </p:pic>
      <p:sp>
        <p:nvSpPr>
          <p:cNvPr id="4" name="标题 1"/>
          <p:cNvSpPr txBox="1"/>
          <p:nvPr/>
        </p:nvSpPr>
        <p:spPr>
          <a:xfrm rot="5400000" flipH="1">
            <a:off x="2667000" y="-2666999"/>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 name="connsiteX4" fmla="*/ 6858000 w 6858000"/>
              <a:gd name="connsiteY4" fmla="*/ 0 h 12192000"/>
              <a:gd name="connsiteX5" fmla="*/ 5399690 w 6858000"/>
              <a:gd name="connsiteY5" fmla="*/ 7672551 h 12192000"/>
              <a:gd name="connsiteX6" fmla="*/ 1458311 w 6858000"/>
              <a:gd name="connsiteY6" fmla="*/ 7672551 h 12192000"/>
              <a:gd name="connsiteX7" fmla="*/ 1458311 w 6858000"/>
              <a:gd name="connsiteY7" fmla="*/ 11518899 h 12192000"/>
              <a:gd name="connsiteX8" fmla="*/ 5399690 w 6858000"/>
              <a:gd name="connsiteY8" fmla="*/ 11518899 h 12192000"/>
              <a:gd name="connsiteX9" fmla="*/ 5399690 w 6858000"/>
              <a:gd name="connsiteY9" fmla="*/ 7672551 h 12192000"/>
            </a:gdLst>
            <a:ahLst/>
            <a:cxnLst/>
            <a:rect l="l" t="t" r="r" b="b"/>
            <a:pathLst>
              <a:path w="6858000" h="12192000">
                <a:moveTo>
                  <a:pt x="6858000" y="0"/>
                </a:moveTo>
                <a:lnTo>
                  <a:pt x="6858000" y="12192000"/>
                </a:lnTo>
                <a:lnTo>
                  <a:pt x="0" y="12192000"/>
                </a:lnTo>
                <a:lnTo>
                  <a:pt x="0" y="0"/>
                </a:lnTo>
                <a:lnTo>
                  <a:pt x="6858000" y="0"/>
                </a:lnTo>
                <a:close/>
                <a:moveTo>
                  <a:pt x="5399690" y="7672551"/>
                </a:moveTo>
                <a:lnTo>
                  <a:pt x="1458311" y="7672551"/>
                </a:lnTo>
                <a:lnTo>
                  <a:pt x="1458311" y="11518899"/>
                </a:lnTo>
                <a:lnTo>
                  <a:pt x="5399690" y="11518899"/>
                </a:lnTo>
                <a:lnTo>
                  <a:pt x="5399690" y="7672551"/>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8962062" y="5091589"/>
            <a:ext cx="2569539" cy="457200"/>
          </a:xfrm>
          <a:prstGeom prst="roundRect">
            <a:avLst>
              <a:gd name="adj" fmla="val 50000"/>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8956157" y="5092679"/>
            <a:ext cx="455021" cy="455021"/>
          </a:xfrm>
          <a:prstGeom prst="ellipse">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mt="100000"/>
          </a:blip>
          <a:srcRect/>
          <a:stretch>
            <a:fillRect/>
          </a:stretch>
        </p:blipFill>
        <p:spPr>
          <a:xfrm flipH="1">
            <a:off x="9025158" y="5164728"/>
            <a:ext cx="317019" cy="310923"/>
          </a:xfrm>
          <a:prstGeom prst="rect">
            <a:avLst/>
          </a:prstGeom>
          <a:noFill/>
          <a:ln>
            <a:noFill/>
          </a:ln>
        </p:spPr>
      </p:pic>
      <p:sp>
        <p:nvSpPr>
          <p:cNvPr id="15" name="标题 1"/>
          <p:cNvSpPr txBox="1"/>
          <p:nvPr/>
        </p:nvSpPr>
        <p:spPr>
          <a:xfrm>
            <a:off x="4615543" y="3106368"/>
            <a:ext cx="6916057" cy="1820633"/>
          </a:xfrm>
          <a:prstGeom prst="rect">
            <a:avLst/>
          </a:prstGeom>
          <a:noFill/>
          <a:ln>
            <a:noFill/>
          </a:ln>
        </p:spPr>
        <p:txBody>
          <a:bodyPr vert="horz" wrap="square" lIns="0" tIns="0" rIns="0" bIns="0" rtlCol="0" anchor="t"/>
          <a:lstStyle/>
          <a:p>
            <a:pPr algn="r">
              <a:lnSpc>
                <a:spcPct val="100000"/>
              </a:lnSpc>
            </a:pPr>
            <a:r>
              <a:rPr kumimoji="1" lang="en-US" altLang="zh-CN" sz="4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系统测试与优化</a:t>
            </a:r>
            <a:endParaRPr kumimoji="1" lang="zh-CN" altLang="en-US"/>
          </a:p>
        </p:txBody>
      </p:sp>
      <p:sp>
        <p:nvSpPr>
          <p:cNvPr id="16" name="标题 1"/>
          <p:cNvSpPr txBox="1"/>
          <p:nvPr/>
        </p:nvSpPr>
        <p:spPr>
          <a:xfrm>
            <a:off x="6117523" y="1744929"/>
            <a:ext cx="3724978" cy="1172290"/>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solidFill>
                  <a:srgbClr val="FFFFFF">
                    <a:alpha val="26000"/>
                  </a:srgbClr>
                </a:solidFill>
                <a:latin typeface="OPPOSans H" panose="00020600040101010101" charset="-122"/>
                <a:ea typeface="OPPOSans H" panose="00020600040101010101" charset="-122"/>
                <a:cs typeface="OPPOSans H" panose="00020600040101010101" charset="-122"/>
              </a:rPr>
              <a:t>Part</a:t>
            </a:r>
            <a:endParaRPr kumimoji="1" lang="zh-CN" altLang="en-US"/>
          </a:p>
        </p:txBody>
      </p:sp>
      <p:sp>
        <p:nvSpPr>
          <p:cNvPr id="17" name="标题 1"/>
          <p:cNvSpPr txBox="1"/>
          <p:nvPr/>
        </p:nvSpPr>
        <p:spPr>
          <a:xfrm rot="5400000" flipH="1">
            <a:off x="4046467" y="4855322"/>
            <a:ext cx="872831" cy="851786"/>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1">
            <a:off x="3727789" y="4494603"/>
            <a:ext cx="280477" cy="273714"/>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406823" y="576529"/>
            <a:ext cx="2124778" cy="2340690"/>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solidFill>
                  <a:srgbClr val="FFFFFF">
                    <a:alpha val="26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76393" y="3644754"/>
            <a:ext cx="10439215" cy="45719"/>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708657" y="2653488"/>
            <a:ext cx="4705394" cy="897321"/>
          </a:xfrm>
          <a:prstGeom prst="rect">
            <a:avLst/>
          </a:prstGeom>
          <a:noFill/>
          <a:ln>
            <a:noFill/>
          </a:ln>
        </p:spPr>
        <p:txBody>
          <a:bodyPr vert="horz" wrap="square" lIns="0" tIns="0" rIns="0" bIns="0" rtlCol="0" anchor="t"/>
          <a:lstStyle/>
          <a:p>
            <a:pPr algn="l">
              <a:lnSpc>
                <a:spcPct val="140000"/>
              </a:lnSpc>
            </a:pPr>
            <a:r>
              <a:rPr kumimoji="1" lang="en-US" altLang="zh-CN" sz="905">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系统测试采用多种方法来确保软件产品的质量和性能。这些方法包括黑盒测试、白盒测试、灰盒测试、性能测试、压力测试、安全测试、兼容性测试和恢复测试等。
例如，黑盒测试关注软件的输出是否符合预期，而不考虑内部逻辑；白盒测试深入软件的内部结构，检查代码的正确性和效率；性能测试评估软件在高负载下的表现；兼容性测试确保软件能在不同的操作系统和设备上运行。</a:t>
            </a:r>
            <a:endParaRPr kumimoji="1" lang="zh-CN" altLang="en-US"/>
          </a:p>
        </p:txBody>
      </p:sp>
      <p:sp>
        <p:nvSpPr>
          <p:cNvPr id="5" name="标题 1"/>
          <p:cNvSpPr txBox="1"/>
          <p:nvPr/>
        </p:nvSpPr>
        <p:spPr>
          <a:xfrm>
            <a:off x="1708660" y="2190789"/>
            <a:ext cx="4705394" cy="402845"/>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多种测试方法的应用</a:t>
            </a:r>
            <a:endParaRPr kumimoji="1" lang="zh-CN" altLang="en-US"/>
          </a:p>
        </p:txBody>
      </p:sp>
      <p:sp>
        <p:nvSpPr>
          <p:cNvPr id="6" name="标题 1"/>
          <p:cNvSpPr txBox="1"/>
          <p:nvPr/>
        </p:nvSpPr>
        <p:spPr>
          <a:xfrm>
            <a:off x="1228100" y="3570834"/>
            <a:ext cx="193559" cy="193559"/>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268146" y="3610880"/>
            <a:ext cx="113467" cy="113467"/>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8900000" flipV="1">
            <a:off x="5444710" y="4125463"/>
            <a:ext cx="1195527" cy="1195528"/>
          </a:xfrm>
          <a:custGeom>
            <a:avLst/>
            <a:gdLst>
              <a:gd name="connsiteX0" fmla="*/ 15639 w 1050702"/>
              <a:gd name="connsiteY0" fmla="*/ 15639 h 1050701"/>
              <a:gd name="connsiteX1" fmla="*/ 91153 w 1050702"/>
              <a:gd name="connsiteY1" fmla="*/ 15639 h 1050701"/>
              <a:gd name="connsiteX2" fmla="*/ 496199 w 1050702"/>
              <a:gd name="connsiteY2" fmla="*/ 420686 h 1050701"/>
              <a:gd name="connsiteX3" fmla="*/ 505580 w 1050702"/>
              <a:gd name="connsiteY3" fmla="*/ 416800 h 1050701"/>
              <a:gd name="connsiteX4" fmla="*/ 608237 w 1050702"/>
              <a:gd name="connsiteY4" fmla="*/ 416800 h 1050701"/>
              <a:gd name="connsiteX5" fmla="*/ 633902 w 1050702"/>
              <a:gd name="connsiteY5" fmla="*/ 442465 h 1050701"/>
              <a:gd name="connsiteX6" fmla="*/ 633902 w 1050702"/>
              <a:gd name="connsiteY6" fmla="*/ 545122 h 1050701"/>
              <a:gd name="connsiteX7" fmla="*/ 630016 w 1050702"/>
              <a:gd name="connsiteY7" fmla="*/ 554503 h 1050701"/>
              <a:gd name="connsiteX8" fmla="*/ 1035063 w 1050702"/>
              <a:gd name="connsiteY8" fmla="*/ 959550 h 1050701"/>
              <a:gd name="connsiteX9" fmla="*/ 1035063 w 1050702"/>
              <a:gd name="connsiteY9" fmla="*/ 1035063 h 1050701"/>
              <a:gd name="connsiteX10" fmla="*/ 1035063 w 1050702"/>
              <a:gd name="connsiteY10" fmla="*/ 1035062 h 1050701"/>
              <a:gd name="connsiteX11" fmla="*/ 959549 w 1050702"/>
              <a:gd name="connsiteY11" fmla="*/ 1035062 h 1050701"/>
              <a:gd name="connsiteX12" fmla="*/ 487987 w 1050702"/>
              <a:gd name="connsiteY12" fmla="*/ 563500 h 1050701"/>
              <a:gd name="connsiteX13" fmla="*/ 487432 w 1050702"/>
              <a:gd name="connsiteY13" fmla="*/ 563270 h 1050701"/>
              <a:gd name="connsiteX14" fmla="*/ 487202 w 1050702"/>
              <a:gd name="connsiteY14" fmla="*/ 562715 h 1050701"/>
              <a:gd name="connsiteX15" fmla="*/ 15639 w 1050702"/>
              <a:gd name="connsiteY15" fmla="*/ 91152 h 1050701"/>
              <a:gd name="connsiteX16" fmla="*/ 15639 w 1050702"/>
              <a:gd name="connsiteY16" fmla="*/ 15639 h 1050701"/>
            </a:gdLst>
            <a:ahLst/>
            <a:cxnLst/>
            <a:rect l="l" t="t" r="r" b="b"/>
            <a:pathLst>
              <a:path w="1050702" h="1050701">
                <a:moveTo>
                  <a:pt x="15639" y="15639"/>
                </a:moveTo>
                <a:cubicBezTo>
                  <a:pt x="36492" y="-5214"/>
                  <a:pt x="70300" y="-5214"/>
                  <a:pt x="91153" y="15639"/>
                </a:cubicBezTo>
                <a:lnTo>
                  <a:pt x="496199" y="420686"/>
                </a:lnTo>
                <a:lnTo>
                  <a:pt x="505580" y="416800"/>
                </a:lnTo>
                <a:lnTo>
                  <a:pt x="608237" y="416800"/>
                </a:lnTo>
                <a:cubicBezTo>
                  <a:pt x="622411" y="416800"/>
                  <a:pt x="633902" y="428291"/>
                  <a:pt x="633902" y="442465"/>
                </a:cubicBezTo>
                <a:lnTo>
                  <a:pt x="633902" y="545122"/>
                </a:lnTo>
                <a:lnTo>
                  <a:pt x="630016" y="554503"/>
                </a:lnTo>
                <a:lnTo>
                  <a:pt x="1035063" y="959550"/>
                </a:lnTo>
                <a:cubicBezTo>
                  <a:pt x="1055915" y="980402"/>
                  <a:pt x="1055915" y="1014211"/>
                  <a:pt x="1035063" y="1035063"/>
                </a:cubicBezTo>
                <a:lnTo>
                  <a:pt x="1035063" y="1035062"/>
                </a:lnTo>
                <a:cubicBezTo>
                  <a:pt x="1014210" y="1055914"/>
                  <a:pt x="980402" y="1055914"/>
                  <a:pt x="959549" y="1035062"/>
                </a:cubicBezTo>
                <a:lnTo>
                  <a:pt x="487987" y="563500"/>
                </a:lnTo>
                <a:lnTo>
                  <a:pt x="487432" y="563270"/>
                </a:lnTo>
                <a:lnTo>
                  <a:pt x="487202" y="562715"/>
                </a:lnTo>
                <a:lnTo>
                  <a:pt x="15639" y="91152"/>
                </a:lnTo>
                <a:cubicBezTo>
                  <a:pt x="-5213" y="70299"/>
                  <a:pt x="-5213" y="36491"/>
                  <a:pt x="15639" y="15639"/>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429590" y="4755942"/>
            <a:ext cx="5044986" cy="897321"/>
          </a:xfrm>
          <a:prstGeom prst="rect">
            <a:avLst/>
          </a:prstGeom>
          <a:noFill/>
          <a:ln>
            <a:noFill/>
          </a:ln>
        </p:spPr>
        <p:txBody>
          <a:bodyPr vert="horz" wrap="square" lIns="0" tIns="0" rIns="0" bIns="0" rtlCol="0" anchor="t"/>
          <a:lstStyle/>
          <a:p>
            <a:pPr algn="l">
              <a:lnSpc>
                <a:spcPct val="14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测试环境配置为 AMD4400+ CPU、2G 内存、160G 硬盘，运行 Windows 7 操作系统。这种配置能够满足系统测试的基本需求，确保测试结果的准确性和可靠性。</a:t>
            </a:r>
            <a:endParaRPr kumimoji="1" lang="zh-CN" altLang="en-US"/>
          </a:p>
        </p:txBody>
      </p:sp>
      <p:sp>
        <p:nvSpPr>
          <p:cNvPr id="10" name="标题 1"/>
          <p:cNvSpPr txBox="1"/>
          <p:nvPr/>
        </p:nvSpPr>
        <p:spPr>
          <a:xfrm>
            <a:off x="6429593" y="4293243"/>
            <a:ext cx="5044986" cy="402845"/>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测试环境配置</a:t>
            </a:r>
            <a:endParaRPr kumimoji="1" lang="zh-CN" altLang="en-US"/>
          </a:p>
        </p:txBody>
      </p:sp>
      <p:sp>
        <p:nvSpPr>
          <p:cNvPr id="11" name="标题 1"/>
          <p:cNvSpPr txBox="1"/>
          <p:nvPr/>
        </p:nvSpPr>
        <p:spPr>
          <a:xfrm flipV="1">
            <a:off x="5949034" y="3570835"/>
            <a:ext cx="193559" cy="193559"/>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V="1">
            <a:off x="5989079" y="3610881"/>
            <a:ext cx="113467" cy="113467"/>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708661" y="1921686"/>
            <a:ext cx="236694" cy="22905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6429593" y="4035863"/>
            <a:ext cx="236694" cy="218958"/>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2"/>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2700000">
            <a:off x="723777" y="2023009"/>
            <a:ext cx="1195527" cy="1195528"/>
          </a:xfrm>
          <a:custGeom>
            <a:avLst/>
            <a:gdLst>
              <a:gd name="connsiteX0" fmla="*/ 15639 w 1050702"/>
              <a:gd name="connsiteY0" fmla="*/ 15639 h 1050701"/>
              <a:gd name="connsiteX1" fmla="*/ 91153 w 1050702"/>
              <a:gd name="connsiteY1" fmla="*/ 15639 h 1050701"/>
              <a:gd name="connsiteX2" fmla="*/ 496199 w 1050702"/>
              <a:gd name="connsiteY2" fmla="*/ 420686 h 1050701"/>
              <a:gd name="connsiteX3" fmla="*/ 505580 w 1050702"/>
              <a:gd name="connsiteY3" fmla="*/ 416800 h 1050701"/>
              <a:gd name="connsiteX4" fmla="*/ 608237 w 1050702"/>
              <a:gd name="connsiteY4" fmla="*/ 416800 h 1050701"/>
              <a:gd name="connsiteX5" fmla="*/ 633902 w 1050702"/>
              <a:gd name="connsiteY5" fmla="*/ 442465 h 1050701"/>
              <a:gd name="connsiteX6" fmla="*/ 633902 w 1050702"/>
              <a:gd name="connsiteY6" fmla="*/ 545122 h 1050701"/>
              <a:gd name="connsiteX7" fmla="*/ 630016 w 1050702"/>
              <a:gd name="connsiteY7" fmla="*/ 554503 h 1050701"/>
              <a:gd name="connsiteX8" fmla="*/ 1035063 w 1050702"/>
              <a:gd name="connsiteY8" fmla="*/ 959550 h 1050701"/>
              <a:gd name="connsiteX9" fmla="*/ 1035063 w 1050702"/>
              <a:gd name="connsiteY9" fmla="*/ 1035063 h 1050701"/>
              <a:gd name="connsiteX10" fmla="*/ 1035063 w 1050702"/>
              <a:gd name="connsiteY10" fmla="*/ 1035062 h 1050701"/>
              <a:gd name="connsiteX11" fmla="*/ 959549 w 1050702"/>
              <a:gd name="connsiteY11" fmla="*/ 1035062 h 1050701"/>
              <a:gd name="connsiteX12" fmla="*/ 487987 w 1050702"/>
              <a:gd name="connsiteY12" fmla="*/ 563500 h 1050701"/>
              <a:gd name="connsiteX13" fmla="*/ 487432 w 1050702"/>
              <a:gd name="connsiteY13" fmla="*/ 563270 h 1050701"/>
              <a:gd name="connsiteX14" fmla="*/ 487202 w 1050702"/>
              <a:gd name="connsiteY14" fmla="*/ 562715 h 1050701"/>
              <a:gd name="connsiteX15" fmla="*/ 15639 w 1050702"/>
              <a:gd name="connsiteY15" fmla="*/ 91152 h 1050701"/>
              <a:gd name="connsiteX16" fmla="*/ 15639 w 1050702"/>
              <a:gd name="connsiteY16" fmla="*/ 15639 h 1050701"/>
            </a:gdLst>
            <a:ahLst/>
            <a:cxnLst/>
            <a:rect l="l" t="t" r="r" b="b"/>
            <a:pathLst>
              <a:path w="1050702" h="1050701">
                <a:moveTo>
                  <a:pt x="15639" y="15639"/>
                </a:moveTo>
                <a:cubicBezTo>
                  <a:pt x="36492" y="-5214"/>
                  <a:pt x="70300" y="-5214"/>
                  <a:pt x="91153" y="15639"/>
                </a:cubicBezTo>
                <a:lnTo>
                  <a:pt x="496199" y="420686"/>
                </a:lnTo>
                <a:lnTo>
                  <a:pt x="505580" y="416800"/>
                </a:lnTo>
                <a:lnTo>
                  <a:pt x="608237" y="416800"/>
                </a:lnTo>
                <a:cubicBezTo>
                  <a:pt x="622411" y="416800"/>
                  <a:pt x="633902" y="428291"/>
                  <a:pt x="633902" y="442465"/>
                </a:cubicBezTo>
                <a:lnTo>
                  <a:pt x="633902" y="545122"/>
                </a:lnTo>
                <a:lnTo>
                  <a:pt x="630016" y="554503"/>
                </a:lnTo>
                <a:lnTo>
                  <a:pt x="1035063" y="959550"/>
                </a:lnTo>
                <a:cubicBezTo>
                  <a:pt x="1055915" y="980402"/>
                  <a:pt x="1055915" y="1014211"/>
                  <a:pt x="1035063" y="1035063"/>
                </a:cubicBezTo>
                <a:lnTo>
                  <a:pt x="1035063" y="1035062"/>
                </a:lnTo>
                <a:cubicBezTo>
                  <a:pt x="1014210" y="1055914"/>
                  <a:pt x="980402" y="1055914"/>
                  <a:pt x="959549" y="1035062"/>
                </a:cubicBezTo>
                <a:lnTo>
                  <a:pt x="487987" y="563500"/>
                </a:lnTo>
                <a:lnTo>
                  <a:pt x="487432" y="563270"/>
                </a:lnTo>
                <a:lnTo>
                  <a:pt x="487202" y="562715"/>
                </a:lnTo>
                <a:lnTo>
                  <a:pt x="15639" y="91152"/>
                </a:lnTo>
                <a:cubicBezTo>
                  <a:pt x="-5213" y="70299"/>
                  <a:pt x="-5213" y="36491"/>
                  <a:pt x="15639" y="1563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41300" y="228600"/>
            <a:ext cx="111249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测试方法与环境</a:t>
            </a:r>
            <a:endParaRPr kumimoji="1" lang="zh-CN" altLang="en-US"/>
          </a:p>
        </p:txBody>
      </p:sp>
      <p:sp>
        <p:nvSpPr>
          <p:cNvPr id="17" name="标题 1"/>
          <p:cNvSpPr txBox="1"/>
          <p:nvPr/>
        </p:nvSpPr>
        <p:spPr>
          <a:xfrm flipH="1" flipV="1">
            <a:off x="293341" y="289559"/>
            <a:ext cx="173236" cy="124921"/>
          </a:xfrm>
          <a:custGeom>
            <a:avLst/>
            <a:gdLst/>
            <a:ahLst/>
            <a:cxnLst/>
            <a:rect l="l" t="t" r="r" b="b"/>
            <a:pathLst>
              <a:path w="121644" h="124921">
                <a:moveTo>
                  <a:pt x="86420" y="0"/>
                </a:moveTo>
                <a:lnTo>
                  <a:pt x="106489" y="0"/>
                </a:lnTo>
                <a:cubicBezTo>
                  <a:pt x="111131" y="0"/>
                  <a:pt x="114817" y="1297"/>
                  <a:pt x="117548" y="3891"/>
                </a:cubicBezTo>
                <a:cubicBezTo>
                  <a:pt x="120278" y="6485"/>
                  <a:pt x="121644" y="10103"/>
                  <a:pt x="121644" y="14745"/>
                </a:cubicBezTo>
                <a:lnTo>
                  <a:pt x="121644" y="61846"/>
                </a:lnTo>
                <a:cubicBezTo>
                  <a:pt x="121644" y="80413"/>
                  <a:pt x="117548" y="95568"/>
                  <a:pt x="109356" y="107309"/>
                </a:cubicBezTo>
                <a:cubicBezTo>
                  <a:pt x="101165" y="119050"/>
                  <a:pt x="88331" y="124921"/>
                  <a:pt x="70856" y="124921"/>
                </a:cubicBezTo>
                <a:lnTo>
                  <a:pt x="70856" y="104442"/>
                </a:lnTo>
                <a:cubicBezTo>
                  <a:pt x="85601" y="101711"/>
                  <a:pt x="93246" y="88195"/>
                  <a:pt x="93792" y="63894"/>
                </a:cubicBezTo>
                <a:lnTo>
                  <a:pt x="83143" y="63894"/>
                </a:lnTo>
                <a:cubicBezTo>
                  <a:pt x="74952" y="63894"/>
                  <a:pt x="70856" y="60071"/>
                  <a:pt x="70856" y="52426"/>
                </a:cubicBezTo>
                <a:lnTo>
                  <a:pt x="70856" y="14745"/>
                </a:lnTo>
                <a:cubicBezTo>
                  <a:pt x="70856" y="4915"/>
                  <a:pt x="76044" y="0"/>
                  <a:pt x="86420" y="0"/>
                </a:cubicBezTo>
                <a:close/>
                <a:moveTo>
                  <a:pt x="15564" y="0"/>
                </a:moveTo>
                <a:lnTo>
                  <a:pt x="35633" y="0"/>
                </a:lnTo>
                <a:cubicBezTo>
                  <a:pt x="40275" y="0"/>
                  <a:pt x="43961" y="1297"/>
                  <a:pt x="46691" y="3891"/>
                </a:cubicBezTo>
                <a:cubicBezTo>
                  <a:pt x="49422" y="6485"/>
                  <a:pt x="50787" y="10103"/>
                  <a:pt x="50787" y="14745"/>
                </a:cubicBezTo>
                <a:lnTo>
                  <a:pt x="50787" y="61846"/>
                </a:lnTo>
                <a:cubicBezTo>
                  <a:pt x="50787" y="80413"/>
                  <a:pt x="46691" y="95568"/>
                  <a:pt x="38500" y="107309"/>
                </a:cubicBezTo>
                <a:cubicBezTo>
                  <a:pt x="30308" y="119050"/>
                  <a:pt x="17475" y="124921"/>
                  <a:pt x="0" y="124921"/>
                </a:cubicBezTo>
                <a:lnTo>
                  <a:pt x="0" y="104442"/>
                </a:lnTo>
                <a:cubicBezTo>
                  <a:pt x="14744" y="101711"/>
                  <a:pt x="22390" y="88195"/>
                  <a:pt x="22936" y="63894"/>
                </a:cubicBezTo>
                <a:lnTo>
                  <a:pt x="12287" y="63894"/>
                </a:lnTo>
                <a:cubicBezTo>
                  <a:pt x="4095" y="63894"/>
                  <a:pt x="0" y="60071"/>
                  <a:pt x="0" y="52426"/>
                </a:cubicBezTo>
                <a:lnTo>
                  <a:pt x="0" y="14745"/>
                </a:lnTo>
                <a:cubicBezTo>
                  <a:pt x="0" y="4915"/>
                  <a:pt x="5188" y="0"/>
                  <a:pt x="15564" y="0"/>
                </a:cubicBezTo>
                <a:close/>
              </a:path>
            </a:pathLst>
          </a:custGeom>
          <a:solidFill>
            <a:schemeClr val="accent1"/>
          </a:solidFill>
          <a:ln cap="sq">
            <a:noFill/>
          </a:ln>
          <a:effectLst/>
        </p:spPr>
        <p:txBody>
          <a:bodyPr vert="horz" wrap="square" lIns="91440" tIns="45720" rIns="91440" bIns="45720" rtlCol="0" anchor="t"/>
          <a:lstStyle/>
          <a:p>
            <a:pPr algn="l">
              <a:lnSpc>
                <a:spcPct val="120000"/>
              </a:lnSpc>
            </a:pPr>
            <a:endParaRPr kumimoji="1" lang="zh-CN" altLang="en-US"/>
          </a:p>
        </p:txBody>
      </p:sp>
      <p:cxnSp>
        <p:nvCxnSpPr>
          <p:cNvPr id="18" name="标题 1"/>
          <p:cNvCxnSpPr/>
          <p:nvPr/>
        </p:nvCxnSpPr>
        <p:spPr>
          <a:xfrm>
            <a:off x="293341" y="781562"/>
            <a:ext cx="11898659" cy="0"/>
          </a:xfrm>
          <a:prstGeom prst="line">
            <a:avLst/>
          </a:prstGeom>
          <a:noFill/>
          <a:ln w="38100" cap="sq">
            <a:solidFill>
              <a:schemeClr val="accent1"/>
            </a:solidFill>
            <a:miter/>
          </a:ln>
        </p:spPr>
      </p:cxnSp>
      <p:cxnSp>
        <p:nvCxnSpPr>
          <p:cNvPr id="19" name="标题 1"/>
          <p:cNvCxnSpPr/>
          <p:nvPr/>
        </p:nvCxnSpPr>
        <p:spPr>
          <a:xfrm>
            <a:off x="293341" y="842522"/>
            <a:ext cx="11898659" cy="0"/>
          </a:xfrm>
          <a:prstGeom prst="line">
            <a:avLst/>
          </a:prstGeom>
          <a:noFill/>
          <a:ln w="9525" cap="sq">
            <a:solidFill>
              <a:schemeClr val="accent1"/>
            </a:solidFill>
            <a:miter/>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025822" y="1541416"/>
            <a:ext cx="3378925" cy="2281647"/>
          </a:xfrm>
          <a:prstGeom prst="roundRect">
            <a:avLst>
              <a:gd name="adj" fmla="val 5119"/>
            </a:avLst>
          </a:prstGeom>
          <a:gradFill>
            <a:gsLst>
              <a:gs pos="0">
                <a:schemeClr val="accent1">
                  <a:lumMod val="60000"/>
                  <a:lumOff val="40000"/>
                </a:schemeClr>
              </a:gs>
              <a:gs pos="8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774554" y="1541416"/>
            <a:ext cx="3378925" cy="2281647"/>
          </a:xfrm>
          <a:prstGeom prst="roundRect">
            <a:avLst>
              <a:gd name="adj" fmla="val 5119"/>
            </a:avLst>
          </a:prstGeom>
          <a:gradFill>
            <a:gsLst>
              <a:gs pos="0">
                <a:schemeClr val="accent1">
                  <a:lumMod val="60000"/>
                  <a:lumOff val="40000"/>
                </a:schemeClr>
              </a:gs>
              <a:gs pos="8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387961" y="4085680"/>
            <a:ext cx="3368608" cy="430531"/>
          </a:xfrm>
          <a:prstGeom prst="roundRect">
            <a:avLst>
              <a:gd name="adj" fmla="val 50000"/>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171463" y="4085680"/>
            <a:ext cx="3368608" cy="430531"/>
          </a:xfrm>
          <a:prstGeom prst="roundRect">
            <a:avLst>
              <a:gd name="adj" fmla="val 50000"/>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1">
            <a:alphaModFix amt="100000"/>
          </a:blip>
          <a:srcRect l="7763" r="7763"/>
          <a:stretch>
            <a:fillRect/>
          </a:stretch>
        </p:blipFill>
        <p:spPr>
          <a:xfrm>
            <a:off x="1847851" y="1609997"/>
            <a:ext cx="3232331" cy="2144484"/>
          </a:xfrm>
          <a:custGeom>
            <a:avLst/>
            <a:gdLst/>
            <a:ahLst/>
            <a:cxnLst/>
            <a:rect l="l" t="t" r="r" b="b"/>
            <a:pathLst>
              <a:path w="3232331" h="2144484">
                <a:moveTo>
                  <a:pt x="128862" y="0"/>
                </a:moveTo>
                <a:lnTo>
                  <a:pt x="3103469" y="0"/>
                </a:lnTo>
                <a:cubicBezTo>
                  <a:pt x="3174638" y="0"/>
                  <a:pt x="3232331" y="57693"/>
                  <a:pt x="3232331" y="128862"/>
                </a:cubicBezTo>
                <a:lnTo>
                  <a:pt x="3232331" y="2015622"/>
                </a:lnTo>
                <a:cubicBezTo>
                  <a:pt x="3232331" y="2086791"/>
                  <a:pt x="3174638" y="2144484"/>
                  <a:pt x="3103469" y="2144484"/>
                </a:cubicBezTo>
                <a:lnTo>
                  <a:pt x="128862" y="2144484"/>
                </a:lnTo>
                <a:cubicBezTo>
                  <a:pt x="57693" y="2144484"/>
                  <a:pt x="0" y="2086791"/>
                  <a:pt x="0" y="2015622"/>
                </a:cubicBezTo>
                <a:lnTo>
                  <a:pt x="0" y="128862"/>
                </a:lnTo>
                <a:cubicBezTo>
                  <a:pt x="0" y="57693"/>
                  <a:pt x="57693" y="0"/>
                  <a:pt x="128862" y="0"/>
                </a:cubicBezTo>
                <a:close/>
              </a:path>
            </a:pathLst>
          </a:custGeom>
          <a:noFill/>
          <a:ln>
            <a:noFill/>
          </a:ln>
        </p:spPr>
      </p:pic>
      <p:sp>
        <p:nvSpPr>
          <p:cNvPr id="8" name="标题 1"/>
          <p:cNvSpPr txBox="1"/>
          <p:nvPr/>
        </p:nvSpPr>
        <p:spPr>
          <a:xfrm>
            <a:off x="1268110" y="4678097"/>
            <a:ext cx="4391812" cy="1266084"/>
          </a:xfrm>
          <a:prstGeom prst="rect">
            <a:avLst/>
          </a:prstGeom>
          <a:noFill/>
          <a:ln>
            <a:noFill/>
          </a:ln>
        </p:spPr>
        <p:txBody>
          <a:bodyPr vert="horz" wrap="square" lIns="0" tIns="0" rIns="0" bIns="0" rtlCol="0" anchor="t"/>
          <a:lstStyle/>
          <a:p>
            <a:pPr algn="ctr">
              <a:lnSpc>
                <a:spcPct val="150000"/>
              </a:lnSpc>
            </a:pPr>
            <a:r>
              <a:rPr kumimoji="1" lang="en-US" altLang="zh-CN" sz="975">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在系统测试过程中，通过功能测试、用户界面测试和兼容性测试，全面评估了软件的功能性、性能、安全性和兼容性。测试结果显示，系统在功能实现、界面友好性和跨平台稳定性方面表现良好，但仍存在一些需要改进的地方。
例如，在功能测试中，发现系统在处理大量用户同时登录时存在一定的性能瓶颈；在用户界面测试中，部分用户反馈界面的某些元素不够直观，操作不够便捷；在兼容性测试中，发现系统在某些低版本浏览器上存在显示问题。</a:t>
            </a:r>
            <a:endParaRPr kumimoji="1" lang="zh-CN" altLang="en-US"/>
          </a:p>
        </p:txBody>
      </p:sp>
      <p:sp>
        <p:nvSpPr>
          <p:cNvPr id="9" name="标题 1"/>
          <p:cNvSpPr txBox="1"/>
          <p:nvPr/>
        </p:nvSpPr>
        <p:spPr>
          <a:xfrm>
            <a:off x="1779713" y="4072345"/>
            <a:ext cx="3368608" cy="457200"/>
          </a:xfrm>
          <a:prstGeom prst="roundRect">
            <a:avLst>
              <a:gd name="adj" fmla="val 50000"/>
            </a:avLst>
          </a:prstGeom>
          <a:gradFill>
            <a:gsLst>
              <a:gs pos="0">
                <a:schemeClr val="accent1">
                  <a:lumMod val="60000"/>
                  <a:lumOff val="40000"/>
                </a:schemeClr>
              </a:gs>
              <a:gs pos="8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115170" y="4091577"/>
            <a:ext cx="2697694" cy="418011"/>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测试结果分析</a:t>
            </a:r>
            <a:endParaRPr kumimoji="1" lang="zh-CN" altLang="en-US"/>
          </a:p>
        </p:txBody>
      </p:sp>
      <p:sp>
        <p:nvSpPr>
          <p:cNvPr id="11" name="标题 1"/>
          <p:cNvSpPr txBox="1"/>
          <p:nvPr/>
        </p:nvSpPr>
        <p:spPr>
          <a:xfrm>
            <a:off x="6639229" y="4085680"/>
            <a:ext cx="3368608" cy="430531"/>
          </a:xfrm>
          <a:prstGeom prst="roundRect">
            <a:avLst>
              <a:gd name="adj" fmla="val 50000"/>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422731" y="4085680"/>
            <a:ext cx="3368608" cy="430531"/>
          </a:xfrm>
          <a:prstGeom prst="roundRect">
            <a:avLst>
              <a:gd name="adj" fmla="val 50000"/>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mt="100000"/>
          </a:blip>
          <a:srcRect l="7763" r="7763"/>
          <a:stretch>
            <a:fillRect/>
          </a:stretch>
        </p:blipFill>
        <p:spPr>
          <a:xfrm>
            <a:off x="7099119" y="1608909"/>
            <a:ext cx="3232331" cy="2144484"/>
          </a:xfrm>
          <a:custGeom>
            <a:avLst/>
            <a:gdLst/>
            <a:ahLst/>
            <a:cxnLst/>
            <a:rect l="l" t="t" r="r" b="b"/>
            <a:pathLst>
              <a:path w="3232331" h="2144484">
                <a:moveTo>
                  <a:pt x="128862" y="0"/>
                </a:moveTo>
                <a:lnTo>
                  <a:pt x="3103469" y="0"/>
                </a:lnTo>
                <a:cubicBezTo>
                  <a:pt x="3174638" y="0"/>
                  <a:pt x="3232331" y="57693"/>
                  <a:pt x="3232331" y="128862"/>
                </a:cubicBezTo>
                <a:lnTo>
                  <a:pt x="3232331" y="2015622"/>
                </a:lnTo>
                <a:cubicBezTo>
                  <a:pt x="3232331" y="2086791"/>
                  <a:pt x="3174638" y="2144484"/>
                  <a:pt x="3103469" y="2144484"/>
                </a:cubicBezTo>
                <a:lnTo>
                  <a:pt x="128862" y="2144484"/>
                </a:lnTo>
                <a:cubicBezTo>
                  <a:pt x="57693" y="2144484"/>
                  <a:pt x="0" y="2086791"/>
                  <a:pt x="0" y="2015622"/>
                </a:cubicBezTo>
                <a:lnTo>
                  <a:pt x="0" y="128862"/>
                </a:lnTo>
                <a:cubicBezTo>
                  <a:pt x="0" y="57693"/>
                  <a:pt x="57693" y="0"/>
                  <a:pt x="128862" y="0"/>
                </a:cubicBezTo>
                <a:close/>
              </a:path>
            </a:pathLst>
          </a:custGeom>
          <a:noFill/>
          <a:ln>
            <a:noFill/>
          </a:ln>
        </p:spPr>
      </p:pic>
      <p:sp>
        <p:nvSpPr>
          <p:cNvPr id="14" name="标题 1"/>
          <p:cNvSpPr txBox="1"/>
          <p:nvPr/>
        </p:nvSpPr>
        <p:spPr>
          <a:xfrm>
            <a:off x="6519378" y="4678097"/>
            <a:ext cx="4391812" cy="1266084"/>
          </a:xfrm>
          <a:prstGeom prst="rect">
            <a:avLst/>
          </a:prstGeom>
          <a:noFill/>
          <a:ln>
            <a:noFill/>
          </a:ln>
        </p:spPr>
        <p:txBody>
          <a:bodyPr vert="horz" wrap="square" lIns="0" tIns="0" rIns="0" bIns="0" rtlCol="0" anchor="t"/>
          <a:lstStyle/>
          <a:p>
            <a:pPr algn="ctr">
              <a:lnSpc>
                <a:spcPct val="150000"/>
              </a:lnSpc>
            </a:pPr>
            <a:r>
              <a:rPr kumimoji="1" lang="en-US" altLang="zh-CN" sz="975">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针对测试结果，提出以下优化建议：一是优化系统架构，提高系统的并发处理能力，以应对大量用户同时登录的情况；二是改进用户界面设计，使界面更加直观、易用，符合用户操作习惯；三是加强兼容性测试，确保系统在不同浏览器和操作系统上的稳定运行。
此外，还建议进一步完善系统的安全机制，加强对用户数据的保护，防止潜在的安全漏洞。通过这些优化措施，可以进一步提高系统的质量和性能，提升用户体验。</a:t>
            </a:r>
            <a:endParaRPr kumimoji="1" lang="zh-CN" altLang="en-US"/>
          </a:p>
        </p:txBody>
      </p:sp>
      <p:sp>
        <p:nvSpPr>
          <p:cNvPr id="15" name="标题 1"/>
          <p:cNvSpPr txBox="1"/>
          <p:nvPr/>
        </p:nvSpPr>
        <p:spPr>
          <a:xfrm>
            <a:off x="7030981" y="4072345"/>
            <a:ext cx="3368608" cy="457200"/>
          </a:xfrm>
          <a:prstGeom prst="roundRect">
            <a:avLst>
              <a:gd name="adj" fmla="val 50000"/>
            </a:avLst>
          </a:prstGeom>
          <a:gradFill>
            <a:gsLst>
              <a:gs pos="0">
                <a:schemeClr val="accent1">
                  <a:lumMod val="60000"/>
                  <a:lumOff val="40000"/>
                </a:schemeClr>
              </a:gs>
              <a:gs pos="8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366438" y="4091577"/>
            <a:ext cx="2697694" cy="418011"/>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优化建议</a:t>
            </a:r>
            <a:endParaRPr kumimoji="1" lang="zh-CN" altLang="en-US"/>
          </a:p>
        </p:txBody>
      </p:sp>
      <p:sp>
        <p:nvSpPr>
          <p:cNvPr id="17" name="标题 1"/>
          <p:cNvSpPr txBox="1"/>
          <p:nvPr/>
        </p:nvSpPr>
        <p:spPr>
          <a:xfrm>
            <a:off x="541300" y="228600"/>
            <a:ext cx="111249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测试结果与优化建议</a:t>
            </a:r>
            <a:endParaRPr kumimoji="1" lang="zh-CN" altLang="en-US"/>
          </a:p>
        </p:txBody>
      </p:sp>
      <p:sp>
        <p:nvSpPr>
          <p:cNvPr id="18" name="标题 1"/>
          <p:cNvSpPr txBox="1"/>
          <p:nvPr/>
        </p:nvSpPr>
        <p:spPr>
          <a:xfrm flipH="1" flipV="1">
            <a:off x="293341" y="289559"/>
            <a:ext cx="173236" cy="124921"/>
          </a:xfrm>
          <a:custGeom>
            <a:avLst/>
            <a:gdLst/>
            <a:ahLst/>
            <a:cxnLst/>
            <a:rect l="l" t="t" r="r" b="b"/>
            <a:pathLst>
              <a:path w="121644" h="124921">
                <a:moveTo>
                  <a:pt x="86420" y="0"/>
                </a:moveTo>
                <a:lnTo>
                  <a:pt x="106489" y="0"/>
                </a:lnTo>
                <a:cubicBezTo>
                  <a:pt x="111131" y="0"/>
                  <a:pt x="114817" y="1297"/>
                  <a:pt x="117548" y="3891"/>
                </a:cubicBezTo>
                <a:cubicBezTo>
                  <a:pt x="120278" y="6485"/>
                  <a:pt x="121644" y="10103"/>
                  <a:pt x="121644" y="14745"/>
                </a:cubicBezTo>
                <a:lnTo>
                  <a:pt x="121644" y="61846"/>
                </a:lnTo>
                <a:cubicBezTo>
                  <a:pt x="121644" y="80413"/>
                  <a:pt x="117548" y="95568"/>
                  <a:pt x="109356" y="107309"/>
                </a:cubicBezTo>
                <a:cubicBezTo>
                  <a:pt x="101165" y="119050"/>
                  <a:pt x="88331" y="124921"/>
                  <a:pt x="70856" y="124921"/>
                </a:cubicBezTo>
                <a:lnTo>
                  <a:pt x="70856" y="104442"/>
                </a:lnTo>
                <a:cubicBezTo>
                  <a:pt x="85601" y="101711"/>
                  <a:pt x="93246" y="88195"/>
                  <a:pt x="93792" y="63894"/>
                </a:cubicBezTo>
                <a:lnTo>
                  <a:pt x="83143" y="63894"/>
                </a:lnTo>
                <a:cubicBezTo>
                  <a:pt x="74952" y="63894"/>
                  <a:pt x="70856" y="60071"/>
                  <a:pt x="70856" y="52426"/>
                </a:cubicBezTo>
                <a:lnTo>
                  <a:pt x="70856" y="14745"/>
                </a:lnTo>
                <a:cubicBezTo>
                  <a:pt x="70856" y="4915"/>
                  <a:pt x="76044" y="0"/>
                  <a:pt x="86420" y="0"/>
                </a:cubicBezTo>
                <a:close/>
                <a:moveTo>
                  <a:pt x="15564" y="0"/>
                </a:moveTo>
                <a:lnTo>
                  <a:pt x="35633" y="0"/>
                </a:lnTo>
                <a:cubicBezTo>
                  <a:pt x="40275" y="0"/>
                  <a:pt x="43961" y="1297"/>
                  <a:pt x="46691" y="3891"/>
                </a:cubicBezTo>
                <a:cubicBezTo>
                  <a:pt x="49422" y="6485"/>
                  <a:pt x="50787" y="10103"/>
                  <a:pt x="50787" y="14745"/>
                </a:cubicBezTo>
                <a:lnTo>
                  <a:pt x="50787" y="61846"/>
                </a:lnTo>
                <a:cubicBezTo>
                  <a:pt x="50787" y="80413"/>
                  <a:pt x="46691" y="95568"/>
                  <a:pt x="38500" y="107309"/>
                </a:cubicBezTo>
                <a:cubicBezTo>
                  <a:pt x="30308" y="119050"/>
                  <a:pt x="17475" y="124921"/>
                  <a:pt x="0" y="124921"/>
                </a:cubicBezTo>
                <a:lnTo>
                  <a:pt x="0" y="104442"/>
                </a:lnTo>
                <a:cubicBezTo>
                  <a:pt x="14744" y="101711"/>
                  <a:pt x="22390" y="88195"/>
                  <a:pt x="22936" y="63894"/>
                </a:cubicBezTo>
                <a:lnTo>
                  <a:pt x="12287" y="63894"/>
                </a:lnTo>
                <a:cubicBezTo>
                  <a:pt x="4095" y="63894"/>
                  <a:pt x="0" y="60071"/>
                  <a:pt x="0" y="52426"/>
                </a:cubicBezTo>
                <a:lnTo>
                  <a:pt x="0" y="14745"/>
                </a:lnTo>
                <a:cubicBezTo>
                  <a:pt x="0" y="4915"/>
                  <a:pt x="5188" y="0"/>
                  <a:pt x="15564" y="0"/>
                </a:cubicBezTo>
                <a:close/>
              </a:path>
            </a:pathLst>
          </a:custGeom>
          <a:solidFill>
            <a:schemeClr val="accent1"/>
          </a:solidFill>
          <a:ln cap="sq">
            <a:noFill/>
          </a:ln>
          <a:effectLst/>
        </p:spPr>
        <p:txBody>
          <a:bodyPr vert="horz" wrap="square" lIns="91440" tIns="45720" rIns="91440" bIns="45720" rtlCol="0" anchor="t"/>
          <a:lstStyle/>
          <a:p>
            <a:pPr algn="l">
              <a:lnSpc>
                <a:spcPct val="120000"/>
              </a:lnSpc>
            </a:pPr>
            <a:endParaRPr kumimoji="1" lang="zh-CN" altLang="en-US"/>
          </a:p>
        </p:txBody>
      </p:sp>
      <p:cxnSp>
        <p:nvCxnSpPr>
          <p:cNvPr id="19" name="标题 1"/>
          <p:cNvCxnSpPr/>
          <p:nvPr/>
        </p:nvCxnSpPr>
        <p:spPr>
          <a:xfrm>
            <a:off x="293341" y="781562"/>
            <a:ext cx="11898659" cy="0"/>
          </a:xfrm>
          <a:prstGeom prst="line">
            <a:avLst/>
          </a:prstGeom>
          <a:noFill/>
          <a:ln w="38100" cap="sq">
            <a:solidFill>
              <a:schemeClr val="accent1"/>
            </a:solidFill>
            <a:miter/>
          </a:ln>
        </p:spPr>
      </p:cxnSp>
      <p:cxnSp>
        <p:nvCxnSpPr>
          <p:cNvPr id="20" name="标题 1"/>
          <p:cNvCxnSpPr/>
          <p:nvPr/>
        </p:nvCxnSpPr>
        <p:spPr>
          <a:xfrm>
            <a:off x="293341" y="842522"/>
            <a:ext cx="11898659" cy="0"/>
          </a:xfrm>
          <a:prstGeom prst="line">
            <a:avLst/>
          </a:prstGeom>
          <a:noFill/>
          <a:ln w="9525" cap="sq">
            <a:solidFill>
              <a:schemeClr val="accent1"/>
            </a:solidFill>
            <a:miter/>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flipH="1">
            <a:off x="1" y="12561"/>
            <a:ext cx="12192000" cy="6832879"/>
          </a:xfrm>
          <a:prstGeom prst="rect">
            <a:avLst/>
          </a:prstGeom>
          <a:noFill/>
          <a:ln>
            <a:noFill/>
          </a:ln>
        </p:spPr>
      </p:pic>
      <p:sp>
        <p:nvSpPr>
          <p:cNvPr id="4" name="标题 1"/>
          <p:cNvSpPr txBox="1"/>
          <p:nvPr/>
        </p:nvSpPr>
        <p:spPr>
          <a:xfrm rot="5400000" flipH="1">
            <a:off x="2667000" y="-2666999"/>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 name="connsiteX4" fmla="*/ 6858000 w 6858000"/>
              <a:gd name="connsiteY4" fmla="*/ 0 h 12192000"/>
              <a:gd name="connsiteX5" fmla="*/ 5399690 w 6858000"/>
              <a:gd name="connsiteY5" fmla="*/ 7672551 h 12192000"/>
              <a:gd name="connsiteX6" fmla="*/ 1458311 w 6858000"/>
              <a:gd name="connsiteY6" fmla="*/ 7672551 h 12192000"/>
              <a:gd name="connsiteX7" fmla="*/ 1458311 w 6858000"/>
              <a:gd name="connsiteY7" fmla="*/ 11518899 h 12192000"/>
              <a:gd name="connsiteX8" fmla="*/ 5399690 w 6858000"/>
              <a:gd name="connsiteY8" fmla="*/ 11518899 h 12192000"/>
              <a:gd name="connsiteX9" fmla="*/ 5399690 w 6858000"/>
              <a:gd name="connsiteY9" fmla="*/ 7672551 h 12192000"/>
            </a:gdLst>
            <a:ahLst/>
            <a:cxnLst/>
            <a:rect l="l" t="t" r="r" b="b"/>
            <a:pathLst>
              <a:path w="6858000" h="12192000">
                <a:moveTo>
                  <a:pt x="6858000" y="0"/>
                </a:moveTo>
                <a:lnTo>
                  <a:pt x="6858000" y="12192000"/>
                </a:lnTo>
                <a:lnTo>
                  <a:pt x="0" y="12192000"/>
                </a:lnTo>
                <a:lnTo>
                  <a:pt x="0" y="0"/>
                </a:lnTo>
                <a:lnTo>
                  <a:pt x="6858000" y="0"/>
                </a:lnTo>
                <a:close/>
                <a:moveTo>
                  <a:pt x="5399690" y="7672551"/>
                </a:moveTo>
                <a:lnTo>
                  <a:pt x="1458311" y="7672551"/>
                </a:lnTo>
                <a:lnTo>
                  <a:pt x="1458311" y="11518899"/>
                </a:lnTo>
                <a:lnTo>
                  <a:pt x="5399690" y="11518899"/>
                </a:lnTo>
                <a:lnTo>
                  <a:pt x="5399690" y="7672551"/>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8962062" y="5091589"/>
            <a:ext cx="2569539" cy="457200"/>
          </a:xfrm>
          <a:prstGeom prst="roundRect">
            <a:avLst>
              <a:gd name="adj" fmla="val 50000"/>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8956157" y="5092679"/>
            <a:ext cx="455021" cy="455021"/>
          </a:xfrm>
          <a:prstGeom prst="ellipse">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mt="100000"/>
          </a:blip>
          <a:srcRect/>
          <a:stretch>
            <a:fillRect/>
          </a:stretch>
        </p:blipFill>
        <p:spPr>
          <a:xfrm flipH="1">
            <a:off x="9025158" y="5164728"/>
            <a:ext cx="317019" cy="310923"/>
          </a:xfrm>
          <a:prstGeom prst="rect">
            <a:avLst/>
          </a:prstGeom>
          <a:noFill/>
          <a:ln>
            <a:noFill/>
          </a:ln>
        </p:spPr>
      </p:pic>
      <p:sp>
        <p:nvSpPr>
          <p:cNvPr id="15" name="标题 1"/>
          <p:cNvSpPr txBox="1"/>
          <p:nvPr/>
        </p:nvSpPr>
        <p:spPr>
          <a:xfrm>
            <a:off x="4615543" y="3106368"/>
            <a:ext cx="6916057" cy="1820633"/>
          </a:xfrm>
          <a:prstGeom prst="rect">
            <a:avLst/>
          </a:prstGeom>
          <a:noFill/>
          <a:ln>
            <a:noFill/>
          </a:ln>
        </p:spPr>
        <p:txBody>
          <a:bodyPr vert="horz" wrap="square" lIns="0" tIns="0" rIns="0" bIns="0" rtlCol="0" anchor="t"/>
          <a:lstStyle/>
          <a:p>
            <a:pPr algn="r">
              <a:lnSpc>
                <a:spcPct val="100000"/>
              </a:lnSpc>
            </a:pPr>
            <a:r>
              <a:rPr kumimoji="1" lang="en-US" altLang="zh-CN" sz="4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系统总结与展望</a:t>
            </a:r>
            <a:endParaRPr kumimoji="1" lang="zh-CN" altLang="en-US"/>
          </a:p>
        </p:txBody>
      </p:sp>
      <p:sp>
        <p:nvSpPr>
          <p:cNvPr id="16" name="标题 1"/>
          <p:cNvSpPr txBox="1"/>
          <p:nvPr/>
        </p:nvSpPr>
        <p:spPr>
          <a:xfrm>
            <a:off x="6117523" y="1744929"/>
            <a:ext cx="3724978" cy="1172290"/>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solidFill>
                  <a:srgbClr val="FFFFFF">
                    <a:alpha val="26000"/>
                  </a:srgbClr>
                </a:solidFill>
                <a:latin typeface="OPPOSans H" panose="00020600040101010101" charset="-122"/>
                <a:ea typeface="OPPOSans H" panose="00020600040101010101" charset="-122"/>
                <a:cs typeface="OPPOSans H" panose="00020600040101010101" charset="-122"/>
              </a:rPr>
              <a:t>Part</a:t>
            </a:r>
            <a:endParaRPr kumimoji="1" lang="zh-CN" altLang="en-US"/>
          </a:p>
        </p:txBody>
      </p:sp>
      <p:sp>
        <p:nvSpPr>
          <p:cNvPr id="17" name="标题 1"/>
          <p:cNvSpPr txBox="1"/>
          <p:nvPr/>
        </p:nvSpPr>
        <p:spPr>
          <a:xfrm rot="5400000" flipH="1">
            <a:off x="4046467" y="4855322"/>
            <a:ext cx="872831" cy="851786"/>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1">
            <a:off x="3727789" y="4494603"/>
            <a:ext cx="280477" cy="273714"/>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406823" y="576529"/>
            <a:ext cx="2124778" cy="2340690"/>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solidFill>
                  <a:srgbClr val="FFFFFF">
                    <a:alpha val="26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82067" y="1130300"/>
            <a:ext cx="4619309" cy="4999038"/>
          </a:xfrm>
          <a:prstGeom prst="roundRect">
            <a:avLst>
              <a:gd name="adj" fmla="val 3620"/>
            </a:avLst>
          </a:prstGeom>
          <a:solidFill>
            <a:schemeClr val="bg1">
              <a:lumMod val="9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19741494">
            <a:off x="2931996" y="1387168"/>
            <a:ext cx="1119450" cy="1119451"/>
          </a:xfrm>
          <a:prstGeom prst="ellipse">
            <a:avLst/>
          </a:pr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18364987">
            <a:off x="2925593" y="13719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6394484" y="1130300"/>
            <a:ext cx="4619309" cy="4999038"/>
          </a:xfrm>
          <a:prstGeom prst="roundRect">
            <a:avLst>
              <a:gd name="adj" fmla="val 4342"/>
            </a:avLst>
          </a:prstGeom>
          <a:solidFill>
            <a:schemeClr val="bg1">
              <a:lumMod val="9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18364987">
            <a:off x="8141870"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7564987">
            <a:off x="8141870"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7564987">
            <a:off x="2912894"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339558" y="2630645"/>
            <a:ext cx="4271206" cy="665802"/>
          </a:xfrm>
          <a:prstGeom prst="rect">
            <a:avLst/>
          </a:prstGeom>
          <a:noFill/>
          <a:ln>
            <a:noFill/>
          </a:ln>
          <a:effectLst/>
        </p:spPr>
        <p:txBody>
          <a:bodyPr vert="horz" wrap="square" lIns="91440" tIns="45720" rIns="91440" bIns="45720" rtlCol="0" anchor="b"/>
          <a:lstStyle/>
          <a:p>
            <a:pPr algn="ctr">
              <a:lnSpc>
                <a:spcPct val="100000"/>
              </a:lnSpc>
            </a:pPr>
            <a:r>
              <a:rPr kumimoji="1" lang="en-US" altLang="zh-CN" sz="1600">
                <a:ln w="12700">
                  <a:noFill/>
                </a:ln>
                <a:solidFill>
                  <a:srgbClr val="F1800F">
                    <a:alpha val="100000"/>
                  </a:srgbClr>
                </a:solidFill>
                <a:latin typeface="Source Han Sans CN Bold" panose="020B0800000000000000" charset="-122"/>
                <a:ea typeface="Source Han Sans CN Bold" panose="020B0800000000000000" charset="-122"/>
                <a:cs typeface="Source Han Sans CN Bold" panose="020B0800000000000000" charset="-122"/>
              </a:rPr>
              <a:t>成果与不足</a:t>
            </a:r>
            <a:endParaRPr kumimoji="1" lang="zh-CN" altLang="en-US"/>
          </a:p>
        </p:txBody>
      </p:sp>
      <p:sp>
        <p:nvSpPr>
          <p:cNvPr id="11" name="标题 1"/>
          <p:cNvSpPr txBox="1"/>
          <p:nvPr/>
        </p:nvSpPr>
        <p:spPr>
          <a:xfrm>
            <a:off x="1339559" y="3468299"/>
            <a:ext cx="4271205" cy="2667812"/>
          </a:xfrm>
          <a:prstGeom prst="rect">
            <a:avLst/>
          </a:prstGeom>
          <a:noFill/>
          <a:ln>
            <a:noFill/>
          </a:ln>
        </p:spPr>
        <p:txBody>
          <a:bodyPr vert="horz" wrap="square" lIns="91440" tIns="45720" rIns="91440" bIns="45720" rtlCol="0" anchor="t"/>
          <a:lstStyle/>
          <a:p>
            <a:pPr algn="ctr">
              <a:lnSpc>
                <a:spcPct val="150000"/>
              </a:lnSpc>
            </a:pPr>
            <a:r>
              <a:rPr kumimoji="1" lang="en-US" altLang="zh-CN" sz="98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该系统是基于微信小程序的博物馆文创系统，通过数字化手段提升了文创产品的传播与销售，丰富了公众的文化体验。系统采用微信小程序作为前端展示平台，结合 Java 语言、Spring Boot 框架和 MySQL 数据库进行后端开发，构建了一个高效、便捷且功能丰富的文创互动平台。
系统的核心功能包括文创商品展示与销售、文创活动发布与参与、文创交换、语音讲解、积分排行榜和交流论坛等。这些功能的有机结合，不仅推动了博物馆文创产业的发展，还为公众提供了更加便捷、高效的文化服务，促进了文化的传播与教育功能的发挥。
然而，系统在开发过程中也存在一些不足之处。例如，系统的同时性考虑不足，仅体现了管理人员的登录权限，需要进一步增加功能，允许更多用户登录，实现多重角色管理；应用软件删除操作的台式数据处理系统特性有待优化；系统的艺术设计存在缺陷，需要进一步提升界面的美观度；移动路径标签中集中的手机特定页面功能需要调整，以适应不同分辨率的设备。</a:t>
            </a:r>
            <a:endParaRPr kumimoji="1" lang="zh-CN" altLang="en-US"/>
          </a:p>
        </p:txBody>
      </p:sp>
      <p:cxnSp>
        <p:nvCxnSpPr>
          <p:cNvPr id="12" name="标题 1"/>
          <p:cNvCxnSpPr/>
          <p:nvPr/>
        </p:nvCxnSpPr>
        <p:spPr>
          <a:xfrm>
            <a:off x="1382857" y="3372043"/>
            <a:ext cx="4184609" cy="0"/>
          </a:xfrm>
          <a:prstGeom prst="line">
            <a:avLst/>
          </a:prstGeom>
          <a:noFill/>
          <a:ln w="6350" cap="sq">
            <a:solidFill>
              <a:schemeClr val="bg1">
                <a:lumMod val="75000"/>
              </a:schemeClr>
            </a:solidFill>
            <a:miter/>
          </a:ln>
        </p:spPr>
      </p:cxnSp>
      <p:sp>
        <p:nvSpPr>
          <p:cNvPr id="13" name="标题 1"/>
          <p:cNvSpPr txBox="1"/>
          <p:nvPr/>
        </p:nvSpPr>
        <p:spPr>
          <a:xfrm>
            <a:off x="6568535" y="2630645"/>
            <a:ext cx="4271206" cy="665802"/>
          </a:xfrm>
          <a:prstGeom prst="rect">
            <a:avLst/>
          </a:prstGeom>
          <a:noFill/>
          <a:ln>
            <a:noFill/>
          </a:ln>
          <a:effectLst/>
        </p:spPr>
        <p:txBody>
          <a:bodyPr vert="horz" wrap="square" lIns="91440" tIns="45720" rIns="91440" bIns="45720" rtlCol="0" anchor="b"/>
          <a:lstStyle/>
          <a:p>
            <a:pPr algn="ctr">
              <a:lnSpc>
                <a:spcPct val="110000"/>
              </a:lnSpc>
            </a:pPr>
            <a:r>
              <a:rPr kumimoji="1" lang="en-US" altLang="zh-CN" sz="1600">
                <a:ln w="12700">
                  <a:noFill/>
                </a:ln>
                <a:solidFill>
                  <a:srgbClr val="F1800F">
                    <a:alpha val="100000"/>
                  </a:srgbClr>
                </a:solidFill>
                <a:latin typeface="Source Han Sans CN Bold" panose="020B0800000000000000" charset="-122"/>
                <a:ea typeface="Source Han Sans CN Bold" panose="020B0800000000000000" charset="-122"/>
                <a:cs typeface="Source Han Sans CN Bold" panose="020B0800000000000000" charset="-122"/>
              </a:rPr>
              <a:t>个人收获与感悟</a:t>
            </a:r>
            <a:endParaRPr kumimoji="1" lang="zh-CN" altLang="en-US"/>
          </a:p>
        </p:txBody>
      </p:sp>
      <p:sp>
        <p:nvSpPr>
          <p:cNvPr id="14" name="标题 1"/>
          <p:cNvSpPr txBox="1"/>
          <p:nvPr/>
        </p:nvSpPr>
        <p:spPr>
          <a:xfrm rot="19741494">
            <a:off x="8144413" y="1387168"/>
            <a:ext cx="1119450" cy="1119451"/>
          </a:xfrm>
          <a:prstGeom prst="ellipse">
            <a:avLst/>
          </a:pr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6568536" y="3468299"/>
            <a:ext cx="4271205" cy="2667812"/>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通过本次毕业设计，作者学会了如何去构建一个系统，如何从用户角度考虑去规划设计小组件，增加用户体验感受。编程能力得到了提升，对项目的开发有了更深层次的了解与认识。同时，也深刻认识到“师傅领进门，修行靠个人”的道理，只有不断学习和实践，才能在项目开发中取得更好的成绩。</a:t>
            </a:r>
            <a:endParaRPr kumimoji="1" lang="zh-CN" altLang="en-US"/>
          </a:p>
        </p:txBody>
      </p:sp>
      <p:cxnSp>
        <p:nvCxnSpPr>
          <p:cNvPr id="16" name="标题 1"/>
          <p:cNvCxnSpPr/>
          <p:nvPr/>
        </p:nvCxnSpPr>
        <p:spPr>
          <a:xfrm>
            <a:off x="6706896" y="3372043"/>
            <a:ext cx="3994484" cy="0"/>
          </a:xfrm>
          <a:prstGeom prst="line">
            <a:avLst/>
          </a:prstGeom>
          <a:noFill/>
          <a:ln w="6350" cap="sq">
            <a:solidFill>
              <a:schemeClr val="bg1">
                <a:lumMod val="75000"/>
              </a:schemeClr>
            </a:solidFill>
            <a:miter/>
          </a:ln>
        </p:spPr>
      </p:cxnSp>
      <p:sp>
        <p:nvSpPr>
          <p:cNvPr id="17" name="标题 1"/>
          <p:cNvSpPr txBox="1"/>
          <p:nvPr/>
        </p:nvSpPr>
        <p:spPr>
          <a:xfrm>
            <a:off x="8323069" y="1565823"/>
            <a:ext cx="762138" cy="762141"/>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flipH="1" flipV="1">
            <a:off x="8510901" y="1759890"/>
            <a:ext cx="386474" cy="374006"/>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3094093" y="1578523"/>
            <a:ext cx="762138" cy="762141"/>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3281351" y="1784872"/>
            <a:ext cx="387621" cy="351423"/>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541300" y="228600"/>
            <a:ext cx="111249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系统总结</a:t>
            </a:r>
            <a:endParaRPr kumimoji="1" lang="zh-CN" altLang="en-US"/>
          </a:p>
        </p:txBody>
      </p:sp>
      <p:sp>
        <p:nvSpPr>
          <p:cNvPr id="22" name="标题 1"/>
          <p:cNvSpPr txBox="1"/>
          <p:nvPr/>
        </p:nvSpPr>
        <p:spPr>
          <a:xfrm flipH="1" flipV="1">
            <a:off x="293341" y="289559"/>
            <a:ext cx="173236" cy="124921"/>
          </a:xfrm>
          <a:custGeom>
            <a:avLst/>
            <a:gdLst/>
            <a:ahLst/>
            <a:cxnLst/>
            <a:rect l="l" t="t" r="r" b="b"/>
            <a:pathLst>
              <a:path w="121644" h="124921">
                <a:moveTo>
                  <a:pt x="86420" y="0"/>
                </a:moveTo>
                <a:lnTo>
                  <a:pt x="106489" y="0"/>
                </a:lnTo>
                <a:cubicBezTo>
                  <a:pt x="111131" y="0"/>
                  <a:pt x="114817" y="1297"/>
                  <a:pt x="117548" y="3891"/>
                </a:cubicBezTo>
                <a:cubicBezTo>
                  <a:pt x="120278" y="6485"/>
                  <a:pt x="121644" y="10103"/>
                  <a:pt x="121644" y="14745"/>
                </a:cubicBezTo>
                <a:lnTo>
                  <a:pt x="121644" y="61846"/>
                </a:lnTo>
                <a:cubicBezTo>
                  <a:pt x="121644" y="80413"/>
                  <a:pt x="117548" y="95568"/>
                  <a:pt x="109356" y="107309"/>
                </a:cubicBezTo>
                <a:cubicBezTo>
                  <a:pt x="101165" y="119050"/>
                  <a:pt x="88331" y="124921"/>
                  <a:pt x="70856" y="124921"/>
                </a:cubicBezTo>
                <a:lnTo>
                  <a:pt x="70856" y="104442"/>
                </a:lnTo>
                <a:cubicBezTo>
                  <a:pt x="85601" y="101711"/>
                  <a:pt x="93246" y="88195"/>
                  <a:pt x="93792" y="63894"/>
                </a:cubicBezTo>
                <a:lnTo>
                  <a:pt x="83143" y="63894"/>
                </a:lnTo>
                <a:cubicBezTo>
                  <a:pt x="74952" y="63894"/>
                  <a:pt x="70856" y="60071"/>
                  <a:pt x="70856" y="52426"/>
                </a:cubicBezTo>
                <a:lnTo>
                  <a:pt x="70856" y="14745"/>
                </a:lnTo>
                <a:cubicBezTo>
                  <a:pt x="70856" y="4915"/>
                  <a:pt x="76044" y="0"/>
                  <a:pt x="86420" y="0"/>
                </a:cubicBezTo>
                <a:close/>
                <a:moveTo>
                  <a:pt x="15564" y="0"/>
                </a:moveTo>
                <a:lnTo>
                  <a:pt x="35633" y="0"/>
                </a:lnTo>
                <a:cubicBezTo>
                  <a:pt x="40275" y="0"/>
                  <a:pt x="43961" y="1297"/>
                  <a:pt x="46691" y="3891"/>
                </a:cubicBezTo>
                <a:cubicBezTo>
                  <a:pt x="49422" y="6485"/>
                  <a:pt x="50787" y="10103"/>
                  <a:pt x="50787" y="14745"/>
                </a:cubicBezTo>
                <a:lnTo>
                  <a:pt x="50787" y="61846"/>
                </a:lnTo>
                <a:cubicBezTo>
                  <a:pt x="50787" y="80413"/>
                  <a:pt x="46691" y="95568"/>
                  <a:pt x="38500" y="107309"/>
                </a:cubicBezTo>
                <a:cubicBezTo>
                  <a:pt x="30308" y="119050"/>
                  <a:pt x="17475" y="124921"/>
                  <a:pt x="0" y="124921"/>
                </a:cubicBezTo>
                <a:lnTo>
                  <a:pt x="0" y="104442"/>
                </a:lnTo>
                <a:cubicBezTo>
                  <a:pt x="14744" y="101711"/>
                  <a:pt x="22390" y="88195"/>
                  <a:pt x="22936" y="63894"/>
                </a:cubicBezTo>
                <a:lnTo>
                  <a:pt x="12287" y="63894"/>
                </a:lnTo>
                <a:cubicBezTo>
                  <a:pt x="4095" y="63894"/>
                  <a:pt x="0" y="60071"/>
                  <a:pt x="0" y="52426"/>
                </a:cubicBezTo>
                <a:lnTo>
                  <a:pt x="0" y="14745"/>
                </a:lnTo>
                <a:cubicBezTo>
                  <a:pt x="0" y="4915"/>
                  <a:pt x="5188" y="0"/>
                  <a:pt x="15564" y="0"/>
                </a:cubicBezTo>
                <a:close/>
              </a:path>
            </a:pathLst>
          </a:custGeom>
          <a:solidFill>
            <a:schemeClr val="accent1"/>
          </a:solidFill>
          <a:ln cap="sq">
            <a:noFill/>
          </a:ln>
          <a:effectLst/>
        </p:spPr>
        <p:txBody>
          <a:bodyPr vert="horz" wrap="square" lIns="91440" tIns="45720" rIns="91440" bIns="45720" rtlCol="0" anchor="t"/>
          <a:lstStyle/>
          <a:p>
            <a:pPr algn="l">
              <a:lnSpc>
                <a:spcPct val="120000"/>
              </a:lnSpc>
            </a:pPr>
            <a:endParaRPr kumimoji="1" lang="zh-CN" altLang="en-US"/>
          </a:p>
        </p:txBody>
      </p:sp>
      <p:cxnSp>
        <p:nvCxnSpPr>
          <p:cNvPr id="23" name="标题 1"/>
          <p:cNvCxnSpPr/>
          <p:nvPr/>
        </p:nvCxnSpPr>
        <p:spPr>
          <a:xfrm>
            <a:off x="293341" y="781562"/>
            <a:ext cx="11898659" cy="0"/>
          </a:xfrm>
          <a:prstGeom prst="line">
            <a:avLst/>
          </a:prstGeom>
          <a:noFill/>
          <a:ln w="38100" cap="sq">
            <a:solidFill>
              <a:schemeClr val="accent1"/>
            </a:solidFill>
            <a:miter/>
          </a:ln>
        </p:spPr>
      </p:cxnSp>
      <p:cxnSp>
        <p:nvCxnSpPr>
          <p:cNvPr id="24" name="标题 1"/>
          <p:cNvCxnSpPr/>
          <p:nvPr/>
        </p:nvCxnSpPr>
        <p:spPr>
          <a:xfrm>
            <a:off x="293341" y="842522"/>
            <a:ext cx="11898659" cy="0"/>
          </a:xfrm>
          <a:prstGeom prst="line">
            <a:avLst/>
          </a:prstGeom>
          <a:noFill/>
          <a:ln w="9525" cap="sq">
            <a:solidFill>
              <a:schemeClr val="accent1"/>
            </a:solidFill>
            <a:miter/>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748867">
            <a:off x="1771853" y="2594649"/>
            <a:ext cx="256674" cy="221271"/>
          </a:xfrm>
          <a:prstGeom prst="triangle">
            <a:avLst/>
          </a:prstGeom>
          <a:solidFill>
            <a:schemeClr val="accent1">
              <a:lumMod val="50000"/>
            </a:schemeClr>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942766" y="1548064"/>
            <a:ext cx="8518358" cy="1892966"/>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718176" y="2173172"/>
            <a:ext cx="1149735" cy="569495"/>
          </a:xfrm>
          <a:prstGeom prst="homePlat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900190" y="2193224"/>
            <a:ext cx="638342" cy="529390"/>
          </a:xfrm>
          <a:prstGeom prst="rect">
            <a:avLst/>
          </a:prstGeom>
          <a:noFill/>
          <a:ln cap="sq">
            <a:noFill/>
          </a:ln>
        </p:spPr>
        <p:txBody>
          <a:bodyPr vert="horz" wrap="square" lIns="0" tIns="0" rIns="0" bIns="0" rtlCol="0" anchor="t"/>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7" name="标题 1"/>
          <p:cNvSpPr txBox="1"/>
          <p:nvPr/>
        </p:nvSpPr>
        <p:spPr>
          <a:xfrm>
            <a:off x="3076459" y="2353378"/>
            <a:ext cx="7065058" cy="817336"/>
          </a:xfrm>
          <a:prstGeom prst="rect">
            <a:avLst/>
          </a:prstGeom>
          <a:noFill/>
          <a:ln cap="sq">
            <a:noFill/>
          </a:ln>
        </p:spPr>
        <p:txBody>
          <a:bodyPr vert="horz" wrap="square" lIns="0" tIns="0" rIns="0" bIns="0" rtlCol="0" anchor="t"/>
          <a:lstStyle/>
          <a:p>
            <a:pPr algn="l">
              <a:lnSpc>
                <a:spcPct val="150000"/>
              </a:lnSpc>
            </a:pPr>
            <a:r>
              <a:rPr kumimoji="1" lang="en-US" altLang="zh-CN" sz="83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在未来的工作中，将进一步优化系统功能，解决现有问题，提升系统的性能和用户体验。例如，增加更多用户登录功能，实现多重角色管理；优化应用软件删除操作的数据处理机制；提升系统的艺术设计水平，使界面更加美观、直观；调整移动路径标签中的手机特定页面功能，适应不同分辨率的设备。
同时，还将拓展系统功能，增加新的模块和功能，如文创产品推荐系统、用户评价与反馈系统、文创活动直播功能等，以满足用户不断变化的需求，进一步提升系统的竞争力。</a:t>
            </a:r>
            <a:endParaRPr kumimoji="1" lang="zh-CN" altLang="en-US"/>
          </a:p>
        </p:txBody>
      </p:sp>
      <p:sp>
        <p:nvSpPr>
          <p:cNvPr id="8" name="标题 1"/>
          <p:cNvSpPr txBox="1"/>
          <p:nvPr/>
        </p:nvSpPr>
        <p:spPr>
          <a:xfrm>
            <a:off x="10018295" y="3553327"/>
            <a:ext cx="778042" cy="64168"/>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V="1">
            <a:off x="9709752" y="3277670"/>
            <a:ext cx="539482" cy="45719"/>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039872" y="1665245"/>
            <a:ext cx="778042" cy="64168"/>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V="1">
            <a:off x="1731329" y="1395389"/>
            <a:ext cx="539482" cy="45719"/>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076457" y="1802598"/>
            <a:ext cx="7065057" cy="529390"/>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功能优化与拓展</a:t>
            </a:r>
            <a:endParaRPr kumimoji="1" lang="zh-CN" altLang="en-US"/>
          </a:p>
        </p:txBody>
      </p:sp>
      <p:sp>
        <p:nvSpPr>
          <p:cNvPr id="13" name="标题 1"/>
          <p:cNvSpPr txBox="1"/>
          <p:nvPr/>
        </p:nvSpPr>
        <p:spPr>
          <a:xfrm rot="1748867">
            <a:off x="1771853" y="5008986"/>
            <a:ext cx="256674" cy="221271"/>
          </a:xfrm>
          <a:prstGeom prst="triangle">
            <a:avLst/>
          </a:prstGeom>
          <a:solidFill>
            <a:schemeClr val="accent1">
              <a:lumMod val="50000"/>
            </a:schemeClr>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942766" y="3962401"/>
            <a:ext cx="8518358" cy="1892966"/>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718176" y="4587509"/>
            <a:ext cx="1149735" cy="569495"/>
          </a:xfrm>
          <a:prstGeom prst="homePlat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900190" y="4607561"/>
            <a:ext cx="638342" cy="529390"/>
          </a:xfrm>
          <a:prstGeom prst="rect">
            <a:avLst/>
          </a:prstGeom>
          <a:noFill/>
          <a:ln cap="sq">
            <a:noFill/>
          </a:ln>
        </p:spPr>
        <p:txBody>
          <a:bodyPr vert="horz" wrap="square" lIns="0" tIns="0" rIns="0" bIns="0" rtlCol="0" anchor="t"/>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17" name="标题 1"/>
          <p:cNvSpPr txBox="1"/>
          <p:nvPr/>
        </p:nvSpPr>
        <p:spPr>
          <a:xfrm>
            <a:off x="3076459" y="4767715"/>
            <a:ext cx="7065058" cy="817336"/>
          </a:xfrm>
          <a:prstGeom prst="rect">
            <a:avLst/>
          </a:prstGeom>
          <a:noFill/>
          <a:ln cap="sq">
            <a:noFill/>
          </a:ln>
        </p:spPr>
        <p:txBody>
          <a:bodyPr vert="horz" wrap="square" lIns="0" tIns="0" rIns="0" bIns="0" rtlCol="0" anchor="t"/>
          <a:lstStyle/>
          <a:p>
            <a:pPr algn="l">
              <a:lnSpc>
                <a:spcPct val="150000"/>
              </a:lnSpc>
            </a:pPr>
            <a:r>
              <a:rPr kumimoji="1" lang="en-US" altLang="zh-CN" sz="104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随着技术的不断发展，将积极探索新技术在博物馆文创系统中的应用。例如，利用人工智能技术实现文创产品的智能推荐和用户行为分析；利用大数据技术优化系统性能，提高数据处理效率；利用区块链技术确保文创产品的版权保护和交易安全。
通过技术创新和应用，不断提升系统的智能化水平和安全性，为博物馆文创产业的发展提供更有力的技术支持。</a:t>
            </a:r>
            <a:endParaRPr kumimoji="1" lang="zh-CN" altLang="en-US"/>
          </a:p>
        </p:txBody>
      </p:sp>
      <p:sp>
        <p:nvSpPr>
          <p:cNvPr id="18" name="标题 1"/>
          <p:cNvSpPr txBox="1"/>
          <p:nvPr/>
        </p:nvSpPr>
        <p:spPr>
          <a:xfrm>
            <a:off x="10018295" y="5967664"/>
            <a:ext cx="778042" cy="64168"/>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V="1">
            <a:off x="9709752" y="5692007"/>
            <a:ext cx="539482" cy="45719"/>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039872" y="4079582"/>
            <a:ext cx="778042" cy="64168"/>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flipV="1">
            <a:off x="1731329" y="3809726"/>
            <a:ext cx="539482" cy="45719"/>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3076457" y="4216935"/>
            <a:ext cx="7065057" cy="529390"/>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技术创新与应用</a:t>
            </a:r>
            <a:endParaRPr kumimoji="1" lang="zh-CN" altLang="en-US"/>
          </a:p>
        </p:txBody>
      </p:sp>
      <p:sp>
        <p:nvSpPr>
          <p:cNvPr id="23" name="标题 1"/>
          <p:cNvSpPr txBox="1"/>
          <p:nvPr/>
        </p:nvSpPr>
        <p:spPr>
          <a:xfrm>
            <a:off x="541300" y="228600"/>
            <a:ext cx="111249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未来展望</a:t>
            </a:r>
            <a:endParaRPr kumimoji="1" lang="zh-CN" altLang="en-US"/>
          </a:p>
        </p:txBody>
      </p:sp>
      <p:sp>
        <p:nvSpPr>
          <p:cNvPr id="24" name="标题 1"/>
          <p:cNvSpPr txBox="1"/>
          <p:nvPr/>
        </p:nvSpPr>
        <p:spPr>
          <a:xfrm flipH="1" flipV="1">
            <a:off x="293341" y="289559"/>
            <a:ext cx="173236" cy="124921"/>
          </a:xfrm>
          <a:custGeom>
            <a:avLst/>
            <a:gdLst/>
            <a:ahLst/>
            <a:cxnLst/>
            <a:rect l="l" t="t" r="r" b="b"/>
            <a:pathLst>
              <a:path w="121644" h="124921">
                <a:moveTo>
                  <a:pt x="86420" y="0"/>
                </a:moveTo>
                <a:lnTo>
                  <a:pt x="106489" y="0"/>
                </a:lnTo>
                <a:cubicBezTo>
                  <a:pt x="111131" y="0"/>
                  <a:pt x="114817" y="1297"/>
                  <a:pt x="117548" y="3891"/>
                </a:cubicBezTo>
                <a:cubicBezTo>
                  <a:pt x="120278" y="6485"/>
                  <a:pt x="121644" y="10103"/>
                  <a:pt x="121644" y="14745"/>
                </a:cubicBezTo>
                <a:lnTo>
                  <a:pt x="121644" y="61846"/>
                </a:lnTo>
                <a:cubicBezTo>
                  <a:pt x="121644" y="80413"/>
                  <a:pt x="117548" y="95568"/>
                  <a:pt x="109356" y="107309"/>
                </a:cubicBezTo>
                <a:cubicBezTo>
                  <a:pt x="101165" y="119050"/>
                  <a:pt x="88331" y="124921"/>
                  <a:pt x="70856" y="124921"/>
                </a:cubicBezTo>
                <a:lnTo>
                  <a:pt x="70856" y="104442"/>
                </a:lnTo>
                <a:cubicBezTo>
                  <a:pt x="85601" y="101711"/>
                  <a:pt x="93246" y="88195"/>
                  <a:pt x="93792" y="63894"/>
                </a:cubicBezTo>
                <a:lnTo>
                  <a:pt x="83143" y="63894"/>
                </a:lnTo>
                <a:cubicBezTo>
                  <a:pt x="74952" y="63894"/>
                  <a:pt x="70856" y="60071"/>
                  <a:pt x="70856" y="52426"/>
                </a:cubicBezTo>
                <a:lnTo>
                  <a:pt x="70856" y="14745"/>
                </a:lnTo>
                <a:cubicBezTo>
                  <a:pt x="70856" y="4915"/>
                  <a:pt x="76044" y="0"/>
                  <a:pt x="86420" y="0"/>
                </a:cubicBezTo>
                <a:close/>
                <a:moveTo>
                  <a:pt x="15564" y="0"/>
                </a:moveTo>
                <a:lnTo>
                  <a:pt x="35633" y="0"/>
                </a:lnTo>
                <a:cubicBezTo>
                  <a:pt x="40275" y="0"/>
                  <a:pt x="43961" y="1297"/>
                  <a:pt x="46691" y="3891"/>
                </a:cubicBezTo>
                <a:cubicBezTo>
                  <a:pt x="49422" y="6485"/>
                  <a:pt x="50787" y="10103"/>
                  <a:pt x="50787" y="14745"/>
                </a:cubicBezTo>
                <a:lnTo>
                  <a:pt x="50787" y="61846"/>
                </a:lnTo>
                <a:cubicBezTo>
                  <a:pt x="50787" y="80413"/>
                  <a:pt x="46691" y="95568"/>
                  <a:pt x="38500" y="107309"/>
                </a:cubicBezTo>
                <a:cubicBezTo>
                  <a:pt x="30308" y="119050"/>
                  <a:pt x="17475" y="124921"/>
                  <a:pt x="0" y="124921"/>
                </a:cubicBezTo>
                <a:lnTo>
                  <a:pt x="0" y="104442"/>
                </a:lnTo>
                <a:cubicBezTo>
                  <a:pt x="14744" y="101711"/>
                  <a:pt x="22390" y="88195"/>
                  <a:pt x="22936" y="63894"/>
                </a:cubicBezTo>
                <a:lnTo>
                  <a:pt x="12287" y="63894"/>
                </a:lnTo>
                <a:cubicBezTo>
                  <a:pt x="4095" y="63894"/>
                  <a:pt x="0" y="60071"/>
                  <a:pt x="0" y="52426"/>
                </a:cubicBezTo>
                <a:lnTo>
                  <a:pt x="0" y="14745"/>
                </a:lnTo>
                <a:cubicBezTo>
                  <a:pt x="0" y="4915"/>
                  <a:pt x="5188" y="0"/>
                  <a:pt x="15564" y="0"/>
                </a:cubicBezTo>
                <a:close/>
              </a:path>
            </a:pathLst>
          </a:custGeom>
          <a:solidFill>
            <a:schemeClr val="accent1"/>
          </a:solidFill>
          <a:ln cap="sq">
            <a:noFill/>
          </a:ln>
          <a:effectLst/>
        </p:spPr>
        <p:txBody>
          <a:bodyPr vert="horz" wrap="square" lIns="91440" tIns="45720" rIns="91440" bIns="45720" rtlCol="0" anchor="t"/>
          <a:lstStyle/>
          <a:p>
            <a:pPr algn="l">
              <a:lnSpc>
                <a:spcPct val="120000"/>
              </a:lnSpc>
            </a:pPr>
            <a:endParaRPr kumimoji="1" lang="zh-CN" altLang="en-US"/>
          </a:p>
        </p:txBody>
      </p:sp>
      <p:cxnSp>
        <p:nvCxnSpPr>
          <p:cNvPr id="25" name="标题 1"/>
          <p:cNvCxnSpPr/>
          <p:nvPr/>
        </p:nvCxnSpPr>
        <p:spPr>
          <a:xfrm>
            <a:off x="293341" y="781562"/>
            <a:ext cx="11898659" cy="0"/>
          </a:xfrm>
          <a:prstGeom prst="line">
            <a:avLst/>
          </a:prstGeom>
          <a:noFill/>
          <a:ln w="38100" cap="sq">
            <a:solidFill>
              <a:schemeClr val="accent1"/>
            </a:solidFill>
            <a:miter/>
          </a:ln>
        </p:spPr>
      </p:cxnSp>
      <p:cxnSp>
        <p:nvCxnSpPr>
          <p:cNvPr id="26" name="标题 1"/>
          <p:cNvCxnSpPr/>
          <p:nvPr/>
        </p:nvCxnSpPr>
        <p:spPr>
          <a:xfrm>
            <a:off x="293341" y="842522"/>
            <a:ext cx="11898659" cy="0"/>
          </a:xfrm>
          <a:prstGeom prst="line">
            <a:avLst/>
          </a:prstGeom>
          <a:noFill/>
          <a:ln w="9525" cap="sq">
            <a:solidFill>
              <a:schemeClr val="accent1"/>
            </a:solidFill>
            <a:miter/>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a:off x="0" y="12561"/>
            <a:ext cx="12192000" cy="6832879"/>
          </a:xfrm>
          <a:prstGeom prst="rect">
            <a:avLst/>
          </a:prstGeom>
          <a:noFill/>
          <a:ln>
            <a:noFill/>
          </a:ln>
        </p:spPr>
      </p:pic>
      <p:sp>
        <p:nvSpPr>
          <p:cNvPr id="6" name="标题 1"/>
          <p:cNvSpPr txBox="1"/>
          <p:nvPr/>
        </p:nvSpPr>
        <p:spPr>
          <a:xfrm>
            <a:off x="933669" y="5090892"/>
            <a:ext cx="1749493" cy="458595"/>
          </a:xfrm>
          <a:prstGeom prst="rect">
            <a:avLst/>
          </a:prstGeom>
          <a:noFill/>
          <a:ln w="12700" cap="sq">
            <a:noFill/>
            <a:miter/>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主讲人：XXX</a:t>
            </a:r>
            <a:endParaRPr kumimoji="1" lang="zh-CN" altLang="en-US"/>
          </a:p>
        </p:txBody>
      </p:sp>
      <p:sp>
        <p:nvSpPr>
          <p:cNvPr id="7" name="标题 1"/>
          <p:cNvSpPr txBox="1"/>
          <p:nvPr/>
        </p:nvSpPr>
        <p:spPr>
          <a:xfrm>
            <a:off x="2723886" y="5090892"/>
            <a:ext cx="1749493" cy="458595"/>
          </a:xfrm>
          <a:prstGeom prst="rect">
            <a:avLst/>
          </a:prstGeom>
          <a:noFill/>
          <a:ln w="12700" cap="sq">
            <a:noFill/>
            <a:miter/>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时间：20XX.XX</a:t>
            </a:r>
            <a:endParaRPr kumimoji="1" lang="zh-CN" altLang="en-US"/>
          </a:p>
        </p:txBody>
      </p:sp>
      <p:sp>
        <p:nvSpPr>
          <p:cNvPr id="8" name="标题 1"/>
          <p:cNvSpPr txBox="1"/>
          <p:nvPr/>
        </p:nvSpPr>
        <p:spPr>
          <a:xfrm>
            <a:off x="695325" y="5085239"/>
            <a:ext cx="4539129" cy="457200"/>
          </a:xfrm>
          <a:prstGeom prst="roundRect">
            <a:avLst>
              <a:gd name="adj" fmla="val 50000"/>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750414" y="5092679"/>
            <a:ext cx="455021" cy="455021"/>
          </a:xfrm>
          <a:prstGeom prst="ellipse">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2">
            <a:alphaModFix amt="100000"/>
          </a:blip>
          <a:srcRect/>
          <a:stretch>
            <a:fillRect/>
          </a:stretch>
        </p:blipFill>
        <p:spPr>
          <a:xfrm>
            <a:off x="4819415" y="5164728"/>
            <a:ext cx="317019" cy="310923"/>
          </a:xfrm>
          <a:prstGeom prst="rect">
            <a:avLst/>
          </a:prstGeom>
          <a:noFill/>
          <a:ln>
            <a:noFill/>
          </a:ln>
        </p:spPr>
      </p:pic>
      <p:sp>
        <p:nvSpPr>
          <p:cNvPr id="18" name="标题 1"/>
          <p:cNvSpPr txBox="1"/>
          <p:nvPr/>
        </p:nvSpPr>
        <p:spPr>
          <a:xfrm>
            <a:off x="660400" y="1418572"/>
            <a:ext cx="7039678" cy="1172290"/>
          </a:xfrm>
          <a:prstGeom prst="rect">
            <a:avLst/>
          </a:prstGeom>
          <a:noFill/>
          <a:ln>
            <a:noFill/>
          </a:ln>
        </p:spPr>
        <p:txBody>
          <a:bodyPr vert="horz" wrap="square" lIns="0" tIns="0" rIns="0" bIns="0" rtlCol="0" anchor="t"/>
          <a:lstStyle/>
          <a:p>
            <a:pPr algn="l">
              <a:lnSpc>
                <a:spcPct val="100000"/>
              </a:lnSpc>
            </a:pPr>
            <a:r>
              <a:rPr kumimoji="1" lang="en-US" altLang="zh-CN" sz="8000">
                <a:ln w="12700">
                  <a:noFill/>
                </a:ln>
                <a:solidFill>
                  <a:srgbClr val="FFFFFF">
                    <a:alpha val="9000"/>
                  </a:srgbClr>
                </a:solidFill>
                <a:latin typeface="OPPOSans H" panose="00020600040101010101" charset="-122"/>
                <a:ea typeface="OPPOSans H" panose="00020600040101010101" charset="-122"/>
                <a:cs typeface="OPPOSans H" panose="00020600040101010101" charset="-122"/>
              </a:rPr>
              <a:t>202X</a:t>
            </a:r>
            <a:endParaRPr kumimoji="1" lang="zh-CN" altLang="en-US"/>
          </a:p>
        </p:txBody>
      </p:sp>
      <p:sp>
        <p:nvSpPr>
          <p:cNvPr id="19" name="标题 1"/>
          <p:cNvSpPr txBox="1"/>
          <p:nvPr/>
        </p:nvSpPr>
        <p:spPr>
          <a:xfrm rot="16200000">
            <a:off x="7272703" y="4855322"/>
            <a:ext cx="872831" cy="851786"/>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6200000">
            <a:off x="8183735" y="4494603"/>
            <a:ext cx="280477" cy="273714"/>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23570" y="1978361"/>
            <a:ext cx="6267525" cy="2097741"/>
          </a:xfrm>
          <a:prstGeom prst="rect">
            <a:avLst/>
          </a:prstGeom>
          <a:noFill/>
          <a:ln>
            <a:noFill/>
          </a:ln>
        </p:spPr>
        <p:txBody>
          <a:bodyPr vert="horz" wrap="square" lIns="0" tIns="0" rIns="0" bIns="0" rtlCol="0" anchor="t"/>
          <a:lstStyle/>
          <a:p>
            <a:pPr algn="l">
              <a:lnSpc>
                <a:spcPct val="130000"/>
              </a:lnSpc>
            </a:pPr>
            <a:r>
              <a:rPr kumimoji="1" lang="en-US" altLang="zh-CN" sz="4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谢谢大家</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693354"/>
            <a:ext cx="12192000" cy="215445"/>
          </a:xfrm>
          <a:prstGeom prst="rect">
            <a:avLst/>
          </a:prstGeom>
          <a:solidFill>
            <a:schemeClr val="accent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1097987" y="5371865"/>
            <a:ext cx="3196358" cy="2768174"/>
          </a:xfrm>
          <a:custGeom>
            <a:avLst/>
            <a:gdLst>
              <a:gd name="connsiteX0" fmla="*/ 3166461 w 3166460"/>
              <a:gd name="connsiteY0" fmla="*/ 0 h 2742282"/>
              <a:gd name="connsiteX1" fmla="*/ 1583230 w 3166460"/>
              <a:gd name="connsiteY1" fmla="*/ 2742282 h 2742282"/>
              <a:gd name="connsiteX2" fmla="*/ 0 w 3166460"/>
              <a:gd name="connsiteY2" fmla="*/ 0 h 2742282"/>
              <a:gd name="connsiteX3" fmla="*/ 3166461 w 3166460"/>
              <a:gd name="connsiteY3" fmla="*/ 0 h 2742282"/>
            </a:gdLst>
            <a:ahLst/>
            <a:cxnLst/>
            <a:rect l="l" t="t" r="r" b="b"/>
            <a:pathLst>
              <a:path w="3166460" h="2742282">
                <a:moveTo>
                  <a:pt x="3166461" y="0"/>
                </a:moveTo>
                <a:lnTo>
                  <a:pt x="1583230" y="2742282"/>
                </a:lnTo>
                <a:lnTo>
                  <a:pt x="0" y="0"/>
                </a:lnTo>
                <a:lnTo>
                  <a:pt x="3166461" y="0"/>
                </a:lnTo>
                <a:close/>
              </a:path>
            </a:pathLst>
          </a:custGeom>
          <a:solidFill>
            <a:schemeClr val="accent3"/>
          </a:solidFill>
          <a:ln w="50420"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flipV="1">
            <a:off x="-1160542" y="4228345"/>
            <a:ext cx="4517058" cy="3911694"/>
          </a:xfrm>
          <a:custGeom>
            <a:avLst/>
            <a:gdLst>
              <a:gd name="connsiteX0" fmla="*/ 4474807 w 4474806"/>
              <a:gd name="connsiteY0" fmla="*/ 3875107 h 3875106"/>
              <a:gd name="connsiteX1" fmla="*/ 2237403 w 4474806"/>
              <a:gd name="connsiteY1" fmla="*/ 0 h 3875106"/>
              <a:gd name="connsiteX2" fmla="*/ 0 w 4474806"/>
              <a:gd name="connsiteY2" fmla="*/ 3875107 h 3875106"/>
              <a:gd name="connsiteX3" fmla="*/ 4474807 w 4474806"/>
              <a:gd name="connsiteY3" fmla="*/ 3875107 h 3875106"/>
            </a:gdLst>
            <a:ahLst/>
            <a:cxnLst/>
            <a:rect l="l" t="t" r="r" b="b"/>
            <a:pathLst>
              <a:path w="4474806" h="3875106">
                <a:moveTo>
                  <a:pt x="4474807" y="3875107"/>
                </a:moveTo>
                <a:lnTo>
                  <a:pt x="2237403" y="0"/>
                </a:lnTo>
                <a:lnTo>
                  <a:pt x="0" y="3875107"/>
                </a:lnTo>
                <a:lnTo>
                  <a:pt x="4474807" y="3875107"/>
                </a:lnTo>
                <a:close/>
              </a:path>
            </a:pathLst>
          </a:custGeom>
          <a:solidFill>
            <a:schemeClr val="accent1"/>
          </a:solidFill>
          <a:ln w="5042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flipV="1">
            <a:off x="-1036313" y="2785961"/>
            <a:ext cx="5255815" cy="4551680"/>
          </a:xfrm>
          <a:custGeom>
            <a:avLst/>
            <a:gdLst>
              <a:gd name="connsiteX0" fmla="*/ 5206654 w 5206653"/>
              <a:gd name="connsiteY0" fmla="*/ 4509106 h 4509105"/>
              <a:gd name="connsiteX1" fmla="*/ 2603075 w 5206653"/>
              <a:gd name="connsiteY1" fmla="*/ 0 h 4509105"/>
              <a:gd name="connsiteX2" fmla="*/ 0 w 5206653"/>
              <a:gd name="connsiteY2" fmla="*/ 4509106 h 4509105"/>
              <a:gd name="connsiteX3" fmla="*/ 5206654 w 5206653"/>
              <a:gd name="connsiteY3" fmla="*/ 4509106 h 4509105"/>
            </a:gdLst>
            <a:ahLst/>
            <a:cxnLst/>
            <a:rect l="l" t="t" r="r" b="b"/>
            <a:pathLst>
              <a:path w="5206653" h="4509105">
                <a:moveTo>
                  <a:pt x="5206654" y="4509106"/>
                </a:moveTo>
                <a:lnTo>
                  <a:pt x="2603075" y="0"/>
                </a:lnTo>
                <a:lnTo>
                  <a:pt x="0" y="4509106"/>
                </a:lnTo>
                <a:lnTo>
                  <a:pt x="5206654" y="4509106"/>
                </a:lnTo>
                <a:close/>
              </a:path>
            </a:pathLst>
          </a:custGeom>
          <a:solidFill>
            <a:srgbClr val="F2F2F2">
              <a:alpha val="100000"/>
            </a:srgbClr>
          </a:solidFill>
          <a:ln w="50420" cap="flat">
            <a:noFill/>
            <a:miter/>
          </a:ln>
        </p:spPr>
        <p:txBody>
          <a:bodyPr vert="horz" wrap="square" lIns="91440" tIns="45720" rIns="91440" bIns="45720" rtlCol="0" anchor="ctr"/>
          <a:lstStyle/>
          <a:p>
            <a:pPr algn="l">
              <a:lnSpc>
                <a:spcPct val="110000"/>
              </a:lnSpc>
            </a:pPr>
            <a:endParaRPr kumimoji="1" lang="zh-CN" altLang="en-US"/>
          </a:p>
        </p:txBody>
      </p:sp>
      <p:cxnSp>
        <p:nvCxnSpPr>
          <p:cNvPr id="7" name="标题 1"/>
          <p:cNvCxnSpPr/>
          <p:nvPr/>
        </p:nvCxnSpPr>
        <p:spPr>
          <a:xfrm flipV="1">
            <a:off x="4416781" y="1365250"/>
            <a:ext cx="0" cy="3924300"/>
          </a:xfrm>
          <a:prstGeom prst="line">
            <a:avLst/>
          </a:prstGeom>
          <a:noFill/>
          <a:ln w="12700" cap="sq">
            <a:solidFill>
              <a:schemeClr val="tx1"/>
            </a:solidFill>
            <a:miter/>
          </a:ln>
        </p:spPr>
      </p:cxnSp>
      <p:sp>
        <p:nvSpPr>
          <p:cNvPr id="8" name="标题 1"/>
          <p:cNvSpPr txBox="1"/>
          <p:nvPr/>
        </p:nvSpPr>
        <p:spPr>
          <a:xfrm>
            <a:off x="247361" y="1901751"/>
            <a:ext cx="3653500" cy="875387"/>
          </a:xfrm>
          <a:prstGeom prst="rect">
            <a:avLst/>
          </a:prstGeom>
          <a:noFill/>
          <a:ln>
            <a:noFill/>
          </a:ln>
          <a:effectLst/>
        </p:spPr>
        <p:txBody>
          <a:bodyPr vert="horz" wrap="square" lIns="0" tIns="0" rIns="0" bIns="0" rtlCol="0" anchor="ctr"/>
          <a:lstStyle/>
          <a:p>
            <a:pPr algn="l">
              <a:lnSpc>
                <a:spcPct val="100000"/>
              </a:lnSpc>
            </a:pPr>
            <a:r>
              <a:rPr kumimoji="1" lang="en-US" altLang="zh-CN" sz="4800">
                <a:ln w="12700">
                  <a:noFill/>
                </a:ln>
                <a:solidFill>
                  <a:srgbClr val="C9D5EF">
                    <a:alpha val="50000"/>
                  </a:srgbClr>
                </a:solidFill>
                <a:latin typeface="OPPOSans B" panose="00020600040101010101" charset="-122"/>
                <a:ea typeface="OPPOSans B" panose="00020600040101010101" charset="-122"/>
                <a:cs typeface="OPPOSans B" panose="00020600040101010101" charset="-122"/>
              </a:rPr>
              <a:t>CONTENTS</a:t>
            </a:r>
            <a:endParaRPr kumimoji="1" lang="zh-CN" altLang="en-US"/>
          </a:p>
        </p:txBody>
      </p:sp>
      <p:sp>
        <p:nvSpPr>
          <p:cNvPr id="9" name="标题 1"/>
          <p:cNvSpPr txBox="1"/>
          <p:nvPr/>
        </p:nvSpPr>
        <p:spPr>
          <a:xfrm>
            <a:off x="6457661" y="3802298"/>
            <a:ext cx="1463069" cy="727440"/>
          </a:xfrm>
          <a:prstGeom prst="rect">
            <a:avLst/>
          </a:prstGeom>
          <a:noFill/>
          <a:ln>
            <a:noFill/>
          </a:ln>
          <a:effectLst/>
        </p:spPr>
        <p:txBody>
          <a:bodyPr vert="horz" wrap="square" lIns="0" tIns="0" rIns="0" bIns="0" rtlCol="0" anchor="t"/>
          <a:lstStyle/>
          <a:p>
            <a:pPr algn="l">
              <a:lnSpc>
                <a:spcPct val="130000"/>
              </a:lnSpc>
            </a:pPr>
            <a:r>
              <a:rPr kumimoji="1" lang="en-US" altLang="zh-CN" sz="2000">
                <a:ln w="12700">
                  <a:noFill/>
                </a:ln>
                <a:solidFill>
                  <a:srgbClr val="404040">
                    <a:alpha val="100000"/>
                  </a:srgbClr>
                </a:solidFill>
                <a:latin typeface="OPPOSans B" panose="00020600040101010101" charset="-122"/>
                <a:ea typeface="OPPOSans B" panose="00020600040101010101" charset="-122"/>
                <a:cs typeface="OPPOSans B" panose="00020600040101010101" charset="-122"/>
              </a:rPr>
              <a:t>系统总结与展望</a:t>
            </a:r>
            <a:endParaRPr kumimoji="1" lang="zh-CN" altLang="en-US"/>
          </a:p>
        </p:txBody>
      </p:sp>
      <p:sp>
        <p:nvSpPr>
          <p:cNvPr id="10" name="标题 1"/>
          <p:cNvSpPr txBox="1"/>
          <p:nvPr/>
        </p:nvSpPr>
        <p:spPr>
          <a:xfrm>
            <a:off x="6457661" y="3117585"/>
            <a:ext cx="1054104" cy="468096"/>
          </a:xfrm>
          <a:prstGeom prst="rect">
            <a:avLst/>
          </a:prstGeom>
          <a:noFill/>
          <a:ln>
            <a:noFill/>
          </a:ln>
          <a:effectLst/>
        </p:spPr>
        <p:txBody>
          <a:bodyPr vert="horz" wrap="square" lIns="0" tIns="0" rIns="0" bIns="0" rtlCol="0" anchor="t"/>
          <a:lstStyle/>
          <a:p>
            <a:pPr algn="l">
              <a:lnSpc>
                <a:spcPct val="100000"/>
              </a:lnSpc>
            </a:pPr>
            <a:r>
              <a:rPr kumimoji="1" lang="en-US" altLang="zh-CN" sz="4000">
                <a:ln w="12700">
                  <a:noFill/>
                </a:ln>
                <a:solidFill>
                  <a:srgbClr val="244078">
                    <a:alpha val="100000"/>
                  </a:srgbClr>
                </a:solidFill>
                <a:latin typeface="OPPOSans B" panose="00020600040101010101" charset="-122"/>
                <a:ea typeface="OPPOSans B" panose="00020600040101010101" charset="-122"/>
                <a:cs typeface="OPPOSans B" panose="00020600040101010101" charset="-122"/>
              </a:rPr>
              <a:t>05.</a:t>
            </a:r>
            <a:endParaRPr kumimoji="1" lang="zh-CN" altLang="en-US"/>
          </a:p>
        </p:txBody>
      </p:sp>
      <p:sp>
        <p:nvSpPr>
          <p:cNvPr id="11" name="标题 1"/>
          <p:cNvSpPr txBox="1"/>
          <p:nvPr/>
        </p:nvSpPr>
        <p:spPr>
          <a:xfrm>
            <a:off x="4616161" y="2154664"/>
            <a:ext cx="1463069" cy="727440"/>
          </a:xfrm>
          <a:prstGeom prst="rect">
            <a:avLst/>
          </a:prstGeom>
          <a:noFill/>
          <a:ln>
            <a:noFill/>
          </a:ln>
          <a:effectLst/>
        </p:spPr>
        <p:txBody>
          <a:bodyPr vert="horz" wrap="square" lIns="0" tIns="0" rIns="0" bIns="0" rtlCol="0" anchor="t"/>
          <a:lstStyle/>
          <a:p>
            <a:pPr algn="l">
              <a:lnSpc>
                <a:spcPct val="130000"/>
              </a:lnSpc>
            </a:pPr>
            <a:r>
              <a:rPr kumimoji="1" lang="en-US" altLang="zh-CN" sz="2000">
                <a:ln w="12700">
                  <a:noFill/>
                </a:ln>
                <a:solidFill>
                  <a:srgbClr val="404040">
                    <a:alpha val="100000"/>
                  </a:srgbClr>
                </a:solidFill>
                <a:latin typeface="OPPOSans B" panose="00020600040101010101" charset="-122"/>
                <a:ea typeface="OPPOSans B" panose="00020600040101010101" charset="-122"/>
                <a:cs typeface="OPPOSans B" panose="00020600040101010101" charset="-122"/>
              </a:rPr>
              <a:t>系统开发背景与意义</a:t>
            </a:r>
            <a:endParaRPr kumimoji="1" lang="zh-CN" altLang="en-US"/>
          </a:p>
        </p:txBody>
      </p:sp>
      <p:sp>
        <p:nvSpPr>
          <p:cNvPr id="12" name="标题 1"/>
          <p:cNvSpPr txBox="1"/>
          <p:nvPr/>
        </p:nvSpPr>
        <p:spPr>
          <a:xfrm>
            <a:off x="4616161" y="1469951"/>
            <a:ext cx="1054104" cy="468096"/>
          </a:xfrm>
          <a:prstGeom prst="rect">
            <a:avLst/>
          </a:prstGeom>
          <a:noFill/>
          <a:ln>
            <a:noFill/>
          </a:ln>
          <a:effectLst/>
        </p:spPr>
        <p:txBody>
          <a:bodyPr vert="horz" wrap="square" lIns="0" tIns="0" rIns="0" bIns="0" rtlCol="0" anchor="t"/>
          <a:lstStyle/>
          <a:p>
            <a:pPr algn="l">
              <a:lnSpc>
                <a:spcPct val="100000"/>
              </a:lnSpc>
            </a:pPr>
            <a:r>
              <a:rPr kumimoji="1" lang="en-US" altLang="zh-CN" sz="4000">
                <a:ln w="12700">
                  <a:noFill/>
                </a:ln>
                <a:solidFill>
                  <a:srgbClr val="244078">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13" name="标题 1"/>
          <p:cNvSpPr txBox="1"/>
          <p:nvPr/>
        </p:nvSpPr>
        <p:spPr>
          <a:xfrm>
            <a:off x="6461491" y="2154664"/>
            <a:ext cx="1463069" cy="727440"/>
          </a:xfrm>
          <a:prstGeom prst="rect">
            <a:avLst/>
          </a:prstGeom>
          <a:noFill/>
          <a:ln>
            <a:noFill/>
          </a:ln>
          <a:effectLst/>
        </p:spPr>
        <p:txBody>
          <a:bodyPr vert="horz" wrap="square" lIns="0" tIns="0" rIns="0" bIns="0" rtlCol="0" anchor="t"/>
          <a:lstStyle/>
          <a:p>
            <a:pPr algn="l">
              <a:lnSpc>
                <a:spcPct val="130000"/>
              </a:lnSpc>
            </a:pPr>
            <a:r>
              <a:rPr kumimoji="1" lang="en-US" altLang="zh-CN" sz="2000">
                <a:ln w="12700">
                  <a:noFill/>
                </a:ln>
                <a:solidFill>
                  <a:srgbClr val="404040">
                    <a:alpha val="100000"/>
                  </a:srgbClr>
                </a:solidFill>
                <a:latin typeface="OPPOSans B" panose="00020600040101010101" charset="-122"/>
                <a:ea typeface="OPPOSans B" panose="00020600040101010101" charset="-122"/>
                <a:cs typeface="OPPOSans B" panose="00020600040101010101" charset="-122"/>
              </a:rPr>
              <a:t>系统开发技术与工具</a:t>
            </a:r>
            <a:endParaRPr kumimoji="1" lang="zh-CN" altLang="en-US"/>
          </a:p>
        </p:txBody>
      </p:sp>
      <p:sp>
        <p:nvSpPr>
          <p:cNvPr id="14" name="标题 1"/>
          <p:cNvSpPr txBox="1"/>
          <p:nvPr/>
        </p:nvSpPr>
        <p:spPr>
          <a:xfrm>
            <a:off x="6461491" y="1469951"/>
            <a:ext cx="1054104" cy="468096"/>
          </a:xfrm>
          <a:prstGeom prst="rect">
            <a:avLst/>
          </a:prstGeom>
          <a:noFill/>
          <a:ln>
            <a:noFill/>
          </a:ln>
          <a:effectLst/>
        </p:spPr>
        <p:txBody>
          <a:bodyPr vert="horz" wrap="square" lIns="0" tIns="0" rIns="0" bIns="0" rtlCol="0" anchor="t"/>
          <a:lstStyle/>
          <a:p>
            <a:pPr algn="l">
              <a:lnSpc>
                <a:spcPct val="100000"/>
              </a:lnSpc>
            </a:pPr>
            <a:r>
              <a:rPr kumimoji="1" lang="en-US" altLang="zh-CN" sz="4000">
                <a:ln w="12700">
                  <a:noFill/>
                </a:ln>
                <a:solidFill>
                  <a:srgbClr val="244078">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15" name="标题 1"/>
          <p:cNvSpPr txBox="1"/>
          <p:nvPr/>
        </p:nvSpPr>
        <p:spPr>
          <a:xfrm>
            <a:off x="8246972" y="2154664"/>
            <a:ext cx="1463069" cy="727440"/>
          </a:xfrm>
          <a:prstGeom prst="rect">
            <a:avLst/>
          </a:prstGeom>
          <a:noFill/>
          <a:ln>
            <a:noFill/>
          </a:ln>
          <a:effectLst/>
        </p:spPr>
        <p:txBody>
          <a:bodyPr vert="horz" wrap="square" lIns="0" tIns="0" rIns="0" bIns="0" rtlCol="0" anchor="t"/>
          <a:lstStyle/>
          <a:p>
            <a:pPr algn="l">
              <a:lnSpc>
                <a:spcPct val="130000"/>
              </a:lnSpc>
            </a:pPr>
            <a:r>
              <a:rPr kumimoji="1" lang="en-US" altLang="zh-CN" sz="2000">
                <a:ln w="12700">
                  <a:noFill/>
                </a:ln>
                <a:solidFill>
                  <a:srgbClr val="404040">
                    <a:alpha val="100000"/>
                  </a:srgbClr>
                </a:solidFill>
                <a:latin typeface="OPPOSans B" panose="00020600040101010101" charset="-122"/>
                <a:ea typeface="OPPOSans B" panose="00020600040101010101" charset="-122"/>
                <a:cs typeface="OPPOSans B" panose="00020600040101010101" charset="-122"/>
              </a:rPr>
              <a:t>系统功能设计与实现</a:t>
            </a:r>
            <a:endParaRPr kumimoji="1" lang="zh-CN" altLang="en-US"/>
          </a:p>
        </p:txBody>
      </p:sp>
      <p:sp>
        <p:nvSpPr>
          <p:cNvPr id="16" name="标题 1"/>
          <p:cNvSpPr txBox="1"/>
          <p:nvPr/>
        </p:nvSpPr>
        <p:spPr>
          <a:xfrm>
            <a:off x="8246972" y="1469951"/>
            <a:ext cx="1054104" cy="468096"/>
          </a:xfrm>
          <a:prstGeom prst="rect">
            <a:avLst/>
          </a:prstGeom>
          <a:noFill/>
          <a:ln>
            <a:noFill/>
          </a:ln>
          <a:effectLst/>
        </p:spPr>
        <p:txBody>
          <a:bodyPr vert="horz" wrap="square" lIns="0" tIns="0" rIns="0" bIns="0" rtlCol="0" anchor="t"/>
          <a:lstStyle/>
          <a:p>
            <a:pPr algn="l">
              <a:lnSpc>
                <a:spcPct val="100000"/>
              </a:lnSpc>
            </a:pPr>
            <a:r>
              <a:rPr kumimoji="1" lang="en-US" altLang="zh-CN" sz="4000">
                <a:ln w="12700">
                  <a:noFill/>
                </a:ln>
                <a:solidFill>
                  <a:srgbClr val="244078">
                    <a:alpha val="100000"/>
                  </a:srgbClr>
                </a:solidFill>
                <a:latin typeface="OPPOSans B" panose="00020600040101010101" charset="-122"/>
                <a:ea typeface="OPPOSans B" panose="00020600040101010101" charset="-122"/>
                <a:cs typeface="OPPOSans B" panose="00020600040101010101" charset="-122"/>
              </a:rPr>
              <a:t>03.</a:t>
            </a:r>
            <a:endParaRPr kumimoji="1" lang="zh-CN" altLang="en-US"/>
          </a:p>
        </p:txBody>
      </p:sp>
      <p:sp>
        <p:nvSpPr>
          <p:cNvPr id="17" name="标题 1"/>
          <p:cNvSpPr txBox="1"/>
          <p:nvPr/>
        </p:nvSpPr>
        <p:spPr>
          <a:xfrm>
            <a:off x="4634953" y="3120951"/>
            <a:ext cx="1054104" cy="468096"/>
          </a:xfrm>
          <a:prstGeom prst="rect">
            <a:avLst/>
          </a:prstGeom>
          <a:noFill/>
          <a:ln>
            <a:noFill/>
          </a:ln>
          <a:effectLst/>
        </p:spPr>
        <p:txBody>
          <a:bodyPr vert="horz" wrap="square" lIns="0" tIns="0" rIns="0" bIns="0" rtlCol="0" anchor="t"/>
          <a:lstStyle/>
          <a:p>
            <a:pPr algn="l">
              <a:lnSpc>
                <a:spcPct val="100000"/>
              </a:lnSpc>
            </a:pPr>
            <a:r>
              <a:rPr kumimoji="1" lang="en-US" altLang="zh-CN" sz="4000">
                <a:ln w="12700">
                  <a:noFill/>
                </a:ln>
                <a:solidFill>
                  <a:srgbClr val="244078">
                    <a:alpha val="100000"/>
                  </a:srgbClr>
                </a:solidFill>
                <a:latin typeface="OPPOSans B" panose="00020600040101010101" charset="-122"/>
                <a:ea typeface="OPPOSans B" panose="00020600040101010101" charset="-122"/>
                <a:cs typeface="OPPOSans B" panose="00020600040101010101" charset="-122"/>
              </a:rPr>
              <a:t>04.</a:t>
            </a:r>
            <a:endParaRPr kumimoji="1" lang="zh-CN" altLang="en-US"/>
          </a:p>
        </p:txBody>
      </p:sp>
      <p:sp>
        <p:nvSpPr>
          <p:cNvPr id="18" name="标题 1"/>
          <p:cNvSpPr txBox="1"/>
          <p:nvPr/>
        </p:nvSpPr>
        <p:spPr>
          <a:xfrm>
            <a:off x="4634953" y="3805664"/>
            <a:ext cx="1463069" cy="727440"/>
          </a:xfrm>
          <a:prstGeom prst="rect">
            <a:avLst/>
          </a:prstGeom>
          <a:noFill/>
          <a:ln>
            <a:noFill/>
          </a:ln>
          <a:effectLst/>
        </p:spPr>
        <p:txBody>
          <a:bodyPr vert="horz" wrap="square" lIns="0" tIns="0" rIns="0" bIns="0" rtlCol="0" anchor="t"/>
          <a:lstStyle/>
          <a:p>
            <a:pPr algn="l">
              <a:lnSpc>
                <a:spcPct val="130000"/>
              </a:lnSpc>
            </a:pPr>
            <a:r>
              <a:rPr kumimoji="1" lang="en-US" altLang="zh-CN" sz="2000">
                <a:ln w="12700">
                  <a:noFill/>
                </a:ln>
                <a:solidFill>
                  <a:srgbClr val="404040">
                    <a:alpha val="100000"/>
                  </a:srgbClr>
                </a:solidFill>
                <a:latin typeface="OPPOSans B" panose="00020600040101010101" charset="-122"/>
                <a:ea typeface="OPPOSans B" panose="00020600040101010101" charset="-122"/>
                <a:cs typeface="OPPOSans B" panose="00020600040101010101" charset="-122"/>
              </a:rPr>
              <a:t>系统测试与优化</a:t>
            </a:r>
            <a:endParaRPr kumimoji="1" lang="zh-CN" altLang="en-US"/>
          </a:p>
        </p:txBody>
      </p:sp>
      <p:sp>
        <p:nvSpPr>
          <p:cNvPr id="19" name="标题 1"/>
          <p:cNvSpPr txBox="1"/>
          <p:nvPr/>
        </p:nvSpPr>
        <p:spPr>
          <a:xfrm>
            <a:off x="1987261" y="1901751"/>
            <a:ext cx="1913600" cy="875387"/>
          </a:xfrm>
          <a:prstGeom prst="rect">
            <a:avLst/>
          </a:prstGeom>
          <a:noFill/>
          <a:ln>
            <a:noFill/>
          </a:ln>
          <a:effectLst/>
        </p:spPr>
        <p:txBody>
          <a:bodyPr vert="horz" wrap="square" lIns="0" tIns="0" rIns="0" bIns="0" rtlCol="0" anchor="t"/>
          <a:lstStyle/>
          <a:p>
            <a:pPr algn="l">
              <a:lnSpc>
                <a:spcPct val="100000"/>
              </a:lnSpc>
            </a:pPr>
            <a:r>
              <a:rPr kumimoji="1" lang="en-US" altLang="zh-CN" sz="7200">
                <a:ln w="12700">
                  <a:noFill/>
                </a:ln>
                <a:solidFill>
                  <a:srgbClr val="244078">
                    <a:alpha val="100000"/>
                  </a:srgbClr>
                </a:solidFill>
                <a:latin typeface="OPPOSans B" panose="00020600040101010101" charset="-122"/>
                <a:ea typeface="OPPOSans B" panose="00020600040101010101" charset="-122"/>
                <a:cs typeface="OPPOSans B" panose="00020600040101010101" charset="-122"/>
              </a:rPr>
              <a:t>目录</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flipH="1">
            <a:off x="1" y="12561"/>
            <a:ext cx="12192000" cy="6832879"/>
          </a:xfrm>
          <a:prstGeom prst="rect">
            <a:avLst/>
          </a:prstGeom>
          <a:noFill/>
          <a:ln>
            <a:noFill/>
          </a:ln>
        </p:spPr>
      </p:pic>
      <p:sp>
        <p:nvSpPr>
          <p:cNvPr id="4" name="标题 1"/>
          <p:cNvSpPr txBox="1"/>
          <p:nvPr/>
        </p:nvSpPr>
        <p:spPr>
          <a:xfrm rot="5400000" flipH="1">
            <a:off x="2667000" y="-2666999"/>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 name="connsiteX4" fmla="*/ 6858000 w 6858000"/>
              <a:gd name="connsiteY4" fmla="*/ 0 h 12192000"/>
              <a:gd name="connsiteX5" fmla="*/ 5399690 w 6858000"/>
              <a:gd name="connsiteY5" fmla="*/ 7672551 h 12192000"/>
              <a:gd name="connsiteX6" fmla="*/ 1458311 w 6858000"/>
              <a:gd name="connsiteY6" fmla="*/ 7672551 h 12192000"/>
              <a:gd name="connsiteX7" fmla="*/ 1458311 w 6858000"/>
              <a:gd name="connsiteY7" fmla="*/ 11518899 h 12192000"/>
              <a:gd name="connsiteX8" fmla="*/ 5399690 w 6858000"/>
              <a:gd name="connsiteY8" fmla="*/ 11518899 h 12192000"/>
              <a:gd name="connsiteX9" fmla="*/ 5399690 w 6858000"/>
              <a:gd name="connsiteY9" fmla="*/ 7672551 h 12192000"/>
            </a:gdLst>
            <a:ahLst/>
            <a:cxnLst/>
            <a:rect l="l" t="t" r="r" b="b"/>
            <a:pathLst>
              <a:path w="6858000" h="12192000">
                <a:moveTo>
                  <a:pt x="6858000" y="0"/>
                </a:moveTo>
                <a:lnTo>
                  <a:pt x="6858000" y="12192000"/>
                </a:lnTo>
                <a:lnTo>
                  <a:pt x="0" y="12192000"/>
                </a:lnTo>
                <a:lnTo>
                  <a:pt x="0" y="0"/>
                </a:lnTo>
                <a:lnTo>
                  <a:pt x="6858000" y="0"/>
                </a:lnTo>
                <a:close/>
                <a:moveTo>
                  <a:pt x="5399690" y="7672551"/>
                </a:moveTo>
                <a:lnTo>
                  <a:pt x="1458311" y="7672551"/>
                </a:lnTo>
                <a:lnTo>
                  <a:pt x="1458311" y="11518899"/>
                </a:lnTo>
                <a:lnTo>
                  <a:pt x="5399690" y="11518899"/>
                </a:lnTo>
                <a:lnTo>
                  <a:pt x="5399690" y="7672551"/>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8962062" y="5091589"/>
            <a:ext cx="2569539" cy="457200"/>
          </a:xfrm>
          <a:prstGeom prst="roundRect">
            <a:avLst>
              <a:gd name="adj" fmla="val 50000"/>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8956157" y="5092679"/>
            <a:ext cx="455021" cy="455021"/>
          </a:xfrm>
          <a:prstGeom prst="ellipse">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mt="100000"/>
          </a:blip>
          <a:srcRect/>
          <a:stretch>
            <a:fillRect/>
          </a:stretch>
        </p:blipFill>
        <p:spPr>
          <a:xfrm flipH="1">
            <a:off x="9025158" y="5164728"/>
            <a:ext cx="317019" cy="310923"/>
          </a:xfrm>
          <a:prstGeom prst="rect">
            <a:avLst/>
          </a:prstGeom>
          <a:noFill/>
          <a:ln>
            <a:noFill/>
          </a:ln>
        </p:spPr>
      </p:pic>
      <p:sp>
        <p:nvSpPr>
          <p:cNvPr id="15" name="标题 1"/>
          <p:cNvSpPr txBox="1"/>
          <p:nvPr/>
        </p:nvSpPr>
        <p:spPr>
          <a:xfrm>
            <a:off x="4615543" y="3106368"/>
            <a:ext cx="6916057" cy="1820633"/>
          </a:xfrm>
          <a:prstGeom prst="rect">
            <a:avLst/>
          </a:prstGeom>
          <a:noFill/>
          <a:ln>
            <a:noFill/>
          </a:ln>
        </p:spPr>
        <p:txBody>
          <a:bodyPr vert="horz" wrap="square" lIns="0" tIns="0" rIns="0" bIns="0" rtlCol="0" anchor="t"/>
          <a:lstStyle/>
          <a:p>
            <a:pPr algn="r">
              <a:lnSpc>
                <a:spcPct val="100000"/>
              </a:lnSpc>
            </a:pPr>
            <a:r>
              <a:rPr kumimoji="1" lang="en-US" altLang="zh-CN" sz="4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系统开发背景与意义</a:t>
            </a:r>
            <a:endParaRPr kumimoji="1" lang="zh-CN" altLang="en-US"/>
          </a:p>
        </p:txBody>
      </p:sp>
      <p:sp>
        <p:nvSpPr>
          <p:cNvPr id="16" name="标题 1"/>
          <p:cNvSpPr txBox="1"/>
          <p:nvPr/>
        </p:nvSpPr>
        <p:spPr>
          <a:xfrm>
            <a:off x="6117523" y="1744929"/>
            <a:ext cx="3724978" cy="1172290"/>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solidFill>
                  <a:srgbClr val="FFFFFF">
                    <a:alpha val="26000"/>
                  </a:srgbClr>
                </a:solidFill>
                <a:latin typeface="OPPOSans H" panose="00020600040101010101" charset="-122"/>
                <a:ea typeface="OPPOSans H" panose="00020600040101010101" charset="-122"/>
                <a:cs typeface="OPPOSans H" panose="00020600040101010101" charset="-122"/>
              </a:rPr>
              <a:t>Part</a:t>
            </a:r>
            <a:endParaRPr kumimoji="1" lang="zh-CN" altLang="en-US"/>
          </a:p>
        </p:txBody>
      </p:sp>
      <p:sp>
        <p:nvSpPr>
          <p:cNvPr id="17" name="标题 1"/>
          <p:cNvSpPr txBox="1"/>
          <p:nvPr/>
        </p:nvSpPr>
        <p:spPr>
          <a:xfrm rot="5400000" flipH="1">
            <a:off x="4046467" y="4855322"/>
            <a:ext cx="872831" cy="851786"/>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1">
            <a:off x="3727789" y="4494603"/>
            <a:ext cx="280477" cy="273714"/>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406823" y="576529"/>
            <a:ext cx="2124778" cy="2340690"/>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solidFill>
                  <a:srgbClr val="FFFFFF">
                    <a:alpha val="26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32020" y="1477869"/>
            <a:ext cx="3240000" cy="4413436"/>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687280" y="4346478"/>
            <a:ext cx="6660000" cy="360000"/>
          </a:xfrm>
          <a:prstGeom prst="rect">
            <a:avLst/>
          </a:prstGeom>
          <a:noFill/>
          <a:ln>
            <a:noFill/>
          </a:ln>
        </p:spPr>
        <p:txBody>
          <a:bodyPr vert="horz" wrap="square" lIns="0" tIns="0" rIns="0" bIns="0" rtlCol="0" anchor="t"/>
          <a:lstStyle/>
          <a:p>
            <a:pPr algn="l">
              <a:lnSpc>
                <a:spcPct val="12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微信小程序的推广优势</a:t>
            </a:r>
            <a:endParaRPr kumimoji="1" lang="zh-CN" altLang="en-US"/>
          </a:p>
        </p:txBody>
      </p:sp>
      <p:sp>
        <p:nvSpPr>
          <p:cNvPr id="5" name="标题 1"/>
          <p:cNvSpPr txBox="1"/>
          <p:nvPr/>
        </p:nvSpPr>
        <p:spPr>
          <a:xfrm>
            <a:off x="4687279" y="4740896"/>
            <a:ext cx="6660000" cy="965437"/>
          </a:xfrm>
          <a:prstGeom prst="rect">
            <a:avLst/>
          </a:prstGeom>
          <a:noFill/>
          <a:ln>
            <a:noFill/>
          </a:ln>
        </p:spPr>
        <p:txBody>
          <a:bodyPr vert="horz" wrap="square" lIns="0" tIns="0" rIns="0" bIns="0" rtlCol="0" anchor="t"/>
          <a:lstStyle/>
          <a:p>
            <a:pPr algn="l">
              <a:lnSpc>
                <a:spcPct val="150000"/>
              </a:lnSpc>
            </a:pPr>
            <a:r>
              <a:rPr kumimoji="1" lang="en-US" altLang="zh-CN" sz="1085">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微信小程序已成为各行业推广产品和服务的重要平台之一。其便捷性和高效性，降低了开发成本，提高了用户体验，符合移动互联网产业发展的“微、小、轻”趋势。
本系统采用微信小程序作为前端展示平台，结合 Java 语言、Spring Boot 框架和 MySQL 数据库进行后端开发，构建了一个高效、便捷且功能丰富的文创互动平台。</a:t>
            </a:r>
            <a:endParaRPr kumimoji="1" lang="zh-CN" altLang="en-US"/>
          </a:p>
        </p:txBody>
      </p:sp>
      <p:sp>
        <p:nvSpPr>
          <p:cNvPr id="6" name="标题 1"/>
          <p:cNvSpPr txBox="1"/>
          <p:nvPr/>
        </p:nvSpPr>
        <p:spPr>
          <a:xfrm>
            <a:off x="4687280" y="1951965"/>
            <a:ext cx="6660000" cy="360000"/>
          </a:xfrm>
          <a:prstGeom prst="rect">
            <a:avLst/>
          </a:prstGeom>
          <a:noFill/>
          <a:ln>
            <a:noFill/>
          </a:ln>
        </p:spPr>
        <p:txBody>
          <a:bodyPr vert="horz" wrap="square" lIns="0" tIns="0" rIns="0" bIns="0" rtlCol="0" anchor="t"/>
          <a:lstStyle/>
          <a:p>
            <a:pPr algn="l">
              <a:lnSpc>
                <a:spcPct val="12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博物馆文创的市场潜力</a:t>
            </a:r>
            <a:endParaRPr kumimoji="1" lang="zh-CN" altLang="en-US"/>
          </a:p>
        </p:txBody>
      </p:sp>
      <p:sp>
        <p:nvSpPr>
          <p:cNvPr id="7" name="标题 1"/>
          <p:cNvSpPr txBox="1"/>
          <p:nvPr/>
        </p:nvSpPr>
        <p:spPr>
          <a:xfrm>
            <a:off x="4687279" y="2346382"/>
            <a:ext cx="6660000" cy="1280433"/>
          </a:xfrm>
          <a:prstGeom prst="rect">
            <a:avLst/>
          </a:prstGeom>
          <a:noFill/>
          <a:ln>
            <a:noFill/>
          </a:ln>
        </p:spPr>
        <p:txBody>
          <a:bodyPr vert="horz" wrap="square" lIns="0" tIns="0" rIns="0" bIns="0" rtlCol="0" anchor="t"/>
          <a:lstStyle/>
          <a:p>
            <a:pPr algn="l">
              <a:lnSpc>
                <a:spcPct val="150000"/>
              </a:lnSpc>
            </a:pPr>
            <a:r>
              <a:rPr kumimoji="1" lang="en-US" altLang="zh-CN" sz="1145">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随着文化消费的兴起，博物馆文创产业蓬勃发展。据 2024 年研究报告显示，博物馆文创产品兼具文化、艺术、地域、纪念、科技以及实用六大特征，节假日“博物馆游”带动文创产品热卖，国内博物馆文创消费主力军为 00 后和 90 后。
国内博物馆文创产业在产品系列化开发方面已较为成熟，如湖南博物馆的“引导图系列文创”和重庆三峡博物馆的“盛筵系列”文创产品，均基于馆藏元素衍生出多种文创产品。</a:t>
            </a:r>
            <a:endParaRPr kumimoji="1" lang="zh-CN" altLang="en-US"/>
          </a:p>
        </p:txBody>
      </p:sp>
      <p:sp>
        <p:nvSpPr>
          <p:cNvPr id="8" name="标题 1"/>
          <p:cNvSpPr txBox="1"/>
          <p:nvPr/>
        </p:nvSpPr>
        <p:spPr>
          <a:xfrm>
            <a:off x="4725380" y="1438800"/>
            <a:ext cx="400387" cy="400387"/>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2"/>
          </a:solidFill>
          <a:ln w="22225" cap="rnd">
            <a:noFill/>
            <a:round/>
          </a:ln>
        </p:spPr>
        <p:txBody>
          <a:bodyPr vert="horz" wrap="square" lIns="121920" tIns="60960" rIns="121920" bIns="60960" rtlCol="0" anchor="t"/>
          <a:lstStyle/>
          <a:p>
            <a:pPr algn="l">
              <a:lnSpc>
                <a:spcPct val="110000"/>
              </a:lnSpc>
            </a:pPr>
            <a:endParaRPr kumimoji="1" lang="zh-CN" altLang="en-US"/>
          </a:p>
        </p:txBody>
      </p:sp>
      <p:sp>
        <p:nvSpPr>
          <p:cNvPr id="9" name="标题 1"/>
          <p:cNvSpPr txBox="1"/>
          <p:nvPr/>
        </p:nvSpPr>
        <p:spPr>
          <a:xfrm>
            <a:off x="4725380" y="3854466"/>
            <a:ext cx="358031" cy="35808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2"/>
          </a:solidFill>
          <a:ln w="22225" cap="flat">
            <a:noFill/>
            <a:miter/>
          </a:ln>
        </p:spPr>
        <p:txBody>
          <a:bodyPr vert="horz" wrap="square" lIns="121920" tIns="60960" rIns="121920" bIns="60960" rtlCol="0" anchor="t"/>
          <a:lstStyle/>
          <a:p>
            <a:pPr algn="l">
              <a:lnSpc>
                <a:spcPct val="110000"/>
              </a:lnSpc>
            </a:pPr>
            <a:endParaRPr kumimoji="1" lang="zh-CN" altLang="en-US"/>
          </a:p>
        </p:txBody>
      </p:sp>
      <p:pic>
        <p:nvPicPr>
          <p:cNvPr id="10" name="图片 9"/>
          <p:cNvPicPr>
            <a:picLocks noChangeAspect="1"/>
          </p:cNvPicPr>
          <p:nvPr/>
        </p:nvPicPr>
        <p:blipFill>
          <a:blip r:embed="rId1">
            <a:alphaModFix amt="100000"/>
          </a:blip>
          <a:srcRect l="37155" t="28334" r="32270" b="1006"/>
          <a:stretch>
            <a:fillRect/>
          </a:stretch>
        </p:blipFill>
        <p:spPr>
          <a:xfrm>
            <a:off x="941069" y="1373094"/>
            <a:ext cx="3240000" cy="4413437"/>
          </a:xfrm>
          <a:custGeom>
            <a:avLst/>
            <a:gdLst/>
            <a:ahLst/>
            <a:cxnLst/>
            <a:rect l="l" t="t" r="r" b="b"/>
            <a:pathLst>
              <a:path w="3240000" h="4413437">
                <a:moveTo>
                  <a:pt x="0" y="0"/>
                </a:moveTo>
                <a:lnTo>
                  <a:pt x="3240000" y="0"/>
                </a:lnTo>
                <a:lnTo>
                  <a:pt x="3240000" y="4413437"/>
                </a:lnTo>
                <a:lnTo>
                  <a:pt x="0" y="4413437"/>
                </a:lnTo>
                <a:lnTo>
                  <a:pt x="0" y="0"/>
                </a:lnTo>
                <a:close/>
              </a:path>
            </a:pathLst>
          </a:custGeom>
          <a:noFill/>
          <a:ln>
            <a:noFill/>
          </a:ln>
        </p:spPr>
      </p:pic>
      <p:sp>
        <p:nvSpPr>
          <p:cNvPr id="11" name="标题 1"/>
          <p:cNvSpPr txBox="1"/>
          <p:nvPr/>
        </p:nvSpPr>
        <p:spPr>
          <a:xfrm>
            <a:off x="541300" y="228600"/>
            <a:ext cx="111249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文化消费兴起与文创产业发展</a:t>
            </a:r>
            <a:endParaRPr kumimoji="1" lang="zh-CN" altLang="en-US"/>
          </a:p>
        </p:txBody>
      </p:sp>
      <p:sp>
        <p:nvSpPr>
          <p:cNvPr id="12" name="标题 1"/>
          <p:cNvSpPr txBox="1"/>
          <p:nvPr/>
        </p:nvSpPr>
        <p:spPr>
          <a:xfrm flipH="1" flipV="1">
            <a:off x="293341" y="289559"/>
            <a:ext cx="173236" cy="124921"/>
          </a:xfrm>
          <a:custGeom>
            <a:avLst/>
            <a:gdLst/>
            <a:ahLst/>
            <a:cxnLst/>
            <a:rect l="l" t="t" r="r" b="b"/>
            <a:pathLst>
              <a:path w="121644" h="124921">
                <a:moveTo>
                  <a:pt x="86420" y="0"/>
                </a:moveTo>
                <a:lnTo>
                  <a:pt x="106489" y="0"/>
                </a:lnTo>
                <a:cubicBezTo>
                  <a:pt x="111131" y="0"/>
                  <a:pt x="114817" y="1297"/>
                  <a:pt x="117548" y="3891"/>
                </a:cubicBezTo>
                <a:cubicBezTo>
                  <a:pt x="120278" y="6485"/>
                  <a:pt x="121644" y="10103"/>
                  <a:pt x="121644" y="14745"/>
                </a:cubicBezTo>
                <a:lnTo>
                  <a:pt x="121644" y="61846"/>
                </a:lnTo>
                <a:cubicBezTo>
                  <a:pt x="121644" y="80413"/>
                  <a:pt x="117548" y="95568"/>
                  <a:pt x="109356" y="107309"/>
                </a:cubicBezTo>
                <a:cubicBezTo>
                  <a:pt x="101165" y="119050"/>
                  <a:pt x="88331" y="124921"/>
                  <a:pt x="70856" y="124921"/>
                </a:cubicBezTo>
                <a:lnTo>
                  <a:pt x="70856" y="104442"/>
                </a:lnTo>
                <a:cubicBezTo>
                  <a:pt x="85601" y="101711"/>
                  <a:pt x="93246" y="88195"/>
                  <a:pt x="93792" y="63894"/>
                </a:cubicBezTo>
                <a:lnTo>
                  <a:pt x="83143" y="63894"/>
                </a:lnTo>
                <a:cubicBezTo>
                  <a:pt x="74952" y="63894"/>
                  <a:pt x="70856" y="60071"/>
                  <a:pt x="70856" y="52426"/>
                </a:cubicBezTo>
                <a:lnTo>
                  <a:pt x="70856" y="14745"/>
                </a:lnTo>
                <a:cubicBezTo>
                  <a:pt x="70856" y="4915"/>
                  <a:pt x="76044" y="0"/>
                  <a:pt x="86420" y="0"/>
                </a:cubicBezTo>
                <a:close/>
                <a:moveTo>
                  <a:pt x="15564" y="0"/>
                </a:moveTo>
                <a:lnTo>
                  <a:pt x="35633" y="0"/>
                </a:lnTo>
                <a:cubicBezTo>
                  <a:pt x="40275" y="0"/>
                  <a:pt x="43961" y="1297"/>
                  <a:pt x="46691" y="3891"/>
                </a:cubicBezTo>
                <a:cubicBezTo>
                  <a:pt x="49422" y="6485"/>
                  <a:pt x="50787" y="10103"/>
                  <a:pt x="50787" y="14745"/>
                </a:cubicBezTo>
                <a:lnTo>
                  <a:pt x="50787" y="61846"/>
                </a:lnTo>
                <a:cubicBezTo>
                  <a:pt x="50787" y="80413"/>
                  <a:pt x="46691" y="95568"/>
                  <a:pt x="38500" y="107309"/>
                </a:cubicBezTo>
                <a:cubicBezTo>
                  <a:pt x="30308" y="119050"/>
                  <a:pt x="17475" y="124921"/>
                  <a:pt x="0" y="124921"/>
                </a:cubicBezTo>
                <a:lnTo>
                  <a:pt x="0" y="104442"/>
                </a:lnTo>
                <a:cubicBezTo>
                  <a:pt x="14744" y="101711"/>
                  <a:pt x="22390" y="88195"/>
                  <a:pt x="22936" y="63894"/>
                </a:cubicBezTo>
                <a:lnTo>
                  <a:pt x="12287" y="63894"/>
                </a:lnTo>
                <a:cubicBezTo>
                  <a:pt x="4095" y="63894"/>
                  <a:pt x="0" y="60071"/>
                  <a:pt x="0" y="52426"/>
                </a:cubicBezTo>
                <a:lnTo>
                  <a:pt x="0" y="14745"/>
                </a:lnTo>
                <a:cubicBezTo>
                  <a:pt x="0" y="4915"/>
                  <a:pt x="5188" y="0"/>
                  <a:pt x="15564" y="0"/>
                </a:cubicBezTo>
                <a:close/>
              </a:path>
            </a:pathLst>
          </a:custGeom>
          <a:solidFill>
            <a:schemeClr val="accent1"/>
          </a:solidFill>
          <a:ln cap="sq">
            <a:noFill/>
          </a:ln>
          <a:effectLst/>
        </p:spPr>
        <p:txBody>
          <a:bodyPr vert="horz" wrap="square" lIns="91440" tIns="45720" rIns="91440" bIns="45720" rtlCol="0" anchor="t"/>
          <a:lstStyle/>
          <a:p>
            <a:pPr algn="l">
              <a:lnSpc>
                <a:spcPct val="120000"/>
              </a:lnSpc>
            </a:pPr>
            <a:endParaRPr kumimoji="1" lang="zh-CN" altLang="en-US"/>
          </a:p>
        </p:txBody>
      </p:sp>
      <p:cxnSp>
        <p:nvCxnSpPr>
          <p:cNvPr id="13" name="标题 1"/>
          <p:cNvCxnSpPr/>
          <p:nvPr/>
        </p:nvCxnSpPr>
        <p:spPr>
          <a:xfrm>
            <a:off x="293341" y="781562"/>
            <a:ext cx="11898659" cy="0"/>
          </a:xfrm>
          <a:prstGeom prst="line">
            <a:avLst/>
          </a:prstGeom>
          <a:noFill/>
          <a:ln w="38100" cap="sq">
            <a:solidFill>
              <a:schemeClr val="accent1"/>
            </a:solidFill>
            <a:miter/>
          </a:ln>
        </p:spPr>
      </p:cxnSp>
      <p:cxnSp>
        <p:nvCxnSpPr>
          <p:cNvPr id="14" name="标题 1"/>
          <p:cNvCxnSpPr/>
          <p:nvPr/>
        </p:nvCxnSpPr>
        <p:spPr>
          <a:xfrm>
            <a:off x="293341" y="842522"/>
            <a:ext cx="11898659" cy="0"/>
          </a:xfrm>
          <a:prstGeom prst="line">
            <a:avLst/>
          </a:prstGeom>
          <a:noFill/>
          <a:ln w="9525" cap="sq">
            <a:solidFill>
              <a:schemeClr val="accent1"/>
            </a:solidFill>
            <a:miter/>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609247" y="1847446"/>
            <a:ext cx="6589160" cy="1559633"/>
          </a:xfrm>
          <a:prstGeom prst="roundRect">
            <a:avLst>
              <a:gd name="adj" fmla="val 14556"/>
            </a:avLst>
          </a:prstGeom>
          <a:solidFill>
            <a:schemeClr val="bg1"/>
          </a:solidFill>
          <a:ln w="12700" cap="sq">
            <a:noFill/>
            <a:miter/>
          </a:ln>
          <a:effectLst>
            <a:outerShdw blurRad="190500" sx="102000" sy="102000" algn="ctr" rotWithShape="0">
              <a:schemeClr val="accent1">
                <a:alpha val="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728166" y="2335725"/>
            <a:ext cx="6358933" cy="1004680"/>
          </a:xfrm>
          <a:prstGeom prst="rect">
            <a:avLst/>
          </a:prstGeom>
          <a:noFill/>
          <a:ln>
            <a:noFill/>
          </a:ln>
        </p:spPr>
        <p:txBody>
          <a:bodyPr vert="horz" wrap="square" lIns="91440" tIns="45720" rIns="91440" bIns="45720" rtlCol="0" anchor="t"/>
          <a:lstStyle/>
          <a:p>
            <a:pPr algn="l">
              <a:lnSpc>
                <a:spcPct val="130000"/>
              </a:lnSpc>
            </a:pPr>
            <a:r>
              <a:rPr kumimoji="1" lang="en-US" altLang="zh-CN" sz="111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该系统的研究将为博物馆文创产品的数字化推广提供新的思路和方法，丰富和完善文创产业的理论体系。
系统通过整合文创商品、文创活动、文创交换、语音讲解、积分排行榜和交流论坛等功能，不仅提升了文创产品的传播力和影响力，还为公众提供了一个全方位的文化互动空间。</a:t>
            </a:r>
            <a:endParaRPr kumimoji="1" lang="zh-CN" altLang="en-US"/>
          </a:p>
        </p:txBody>
      </p:sp>
      <p:sp>
        <p:nvSpPr>
          <p:cNvPr id="5" name="标题 1"/>
          <p:cNvSpPr txBox="1"/>
          <p:nvPr/>
        </p:nvSpPr>
        <p:spPr>
          <a:xfrm>
            <a:off x="4728167" y="1918716"/>
            <a:ext cx="6361300" cy="505752"/>
          </a:xfrm>
          <a:prstGeom prst="rect">
            <a:avLst/>
          </a:prstGeom>
          <a:noFill/>
          <a:ln>
            <a:noFill/>
          </a:ln>
        </p:spPr>
        <p:txBody>
          <a:bodyPr vert="horz" wrap="square" lIns="91440" tIns="45720" rIns="91440" bIns="45720" rtlCol="0" anchor="ctr"/>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理论意义</a:t>
            </a:r>
            <a:endParaRPr kumimoji="1" lang="zh-CN" altLang="en-US"/>
          </a:p>
        </p:txBody>
      </p:sp>
      <p:sp>
        <p:nvSpPr>
          <p:cNvPr id="6" name="标题 1"/>
          <p:cNvSpPr txBox="1"/>
          <p:nvPr/>
        </p:nvSpPr>
        <p:spPr>
          <a:xfrm>
            <a:off x="4609247" y="3885304"/>
            <a:ext cx="6589160" cy="1559633"/>
          </a:xfrm>
          <a:prstGeom prst="roundRect">
            <a:avLst>
              <a:gd name="adj" fmla="val 14556"/>
            </a:avLst>
          </a:prstGeom>
          <a:solidFill>
            <a:schemeClr val="bg1"/>
          </a:solidFill>
          <a:ln w="12700" cap="sq">
            <a:noFill/>
            <a:miter/>
          </a:ln>
          <a:effectLst>
            <a:outerShdw blurRad="190500" sx="102000" sy="102000" algn="ctr" rotWithShape="0">
              <a:schemeClr val="accent1">
                <a:alpha val="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728167" y="4394368"/>
            <a:ext cx="6355758" cy="968207"/>
          </a:xfrm>
          <a:prstGeom prst="rect">
            <a:avLst/>
          </a:prstGeom>
          <a:noFill/>
          <a:ln>
            <a:noFill/>
          </a:ln>
        </p:spPr>
        <p:txBody>
          <a:bodyPr vert="horz" wrap="square" lIns="91440" tIns="45720" rIns="91440" bIns="45720" rtlCol="0" anchor="t"/>
          <a:lstStyle/>
          <a:p>
            <a:pPr algn="l">
              <a:lnSpc>
                <a:spcPct val="130000"/>
              </a:lnSpc>
            </a:pPr>
            <a:r>
              <a:rPr kumimoji="1" lang="en-US" altLang="zh-CN" sz="11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系统利用微信小程序的便捷性和高效性，降低了开发成本，提高了用户体验，符合移动互联网产业发展的“微、小、轻”趋势。
通过这些功能的有机结合，博物馆文创系统不仅推动了博物馆文创产业的发展，还为公众提供了更加便捷、高效的文化服务，促进了文化的传播与教育功能的发挥。</a:t>
            </a:r>
            <a:endParaRPr kumimoji="1" lang="zh-CN" altLang="en-US"/>
          </a:p>
        </p:txBody>
      </p:sp>
      <p:sp>
        <p:nvSpPr>
          <p:cNvPr id="8" name="标题 1"/>
          <p:cNvSpPr txBox="1"/>
          <p:nvPr/>
        </p:nvSpPr>
        <p:spPr>
          <a:xfrm>
            <a:off x="4728167" y="3963983"/>
            <a:ext cx="6361300" cy="505752"/>
          </a:xfrm>
          <a:prstGeom prst="rect">
            <a:avLst/>
          </a:prstGeom>
          <a:noFill/>
          <a:ln>
            <a:noFill/>
          </a:ln>
        </p:spPr>
        <p:txBody>
          <a:bodyPr vert="horz" wrap="square" lIns="91440" tIns="45720" rIns="91440" bIns="45720" rtlCol="0" anchor="ctr"/>
          <a:lstStyle/>
          <a:p>
            <a:pPr algn="l">
              <a:lnSpc>
                <a:spcPct val="130000"/>
              </a:lnSpc>
            </a:pPr>
            <a:r>
              <a:rPr kumimoji="1" lang="en-US" altLang="zh-CN" sz="1600">
                <a:ln w="12700">
                  <a:noFill/>
                </a:ln>
                <a:solidFill>
                  <a:srgbClr val="F1800F">
                    <a:alpha val="100000"/>
                  </a:srgbClr>
                </a:solidFill>
                <a:latin typeface="Source Han Sans CN Bold" panose="020B0800000000000000" charset="-122"/>
                <a:ea typeface="Source Han Sans CN Bold" panose="020B0800000000000000" charset="-122"/>
                <a:cs typeface="Source Han Sans CN Bold" panose="020B0800000000000000" charset="-122"/>
              </a:rPr>
              <a:t>现实意义</a:t>
            </a:r>
            <a:endParaRPr kumimoji="1" lang="zh-CN" altLang="en-US"/>
          </a:p>
        </p:txBody>
      </p:sp>
      <p:pic>
        <p:nvPicPr>
          <p:cNvPr id="9" name="图片 8"/>
          <p:cNvPicPr>
            <a:picLocks noChangeAspect="1"/>
          </p:cNvPicPr>
          <p:nvPr/>
        </p:nvPicPr>
        <p:blipFill>
          <a:blip r:embed="rId1">
            <a:alphaModFix amt="100000"/>
          </a:blip>
          <a:srcRect l="21978" r="21978"/>
          <a:stretch>
            <a:fillRect/>
          </a:stretch>
        </p:blipFill>
        <p:spPr>
          <a:xfrm>
            <a:off x="1019063" y="2130115"/>
            <a:ext cx="3032152" cy="3032152"/>
          </a:xfrm>
          <a:custGeom>
            <a:avLst/>
            <a:gdLst/>
            <a:ahLst/>
            <a:cxnLst/>
            <a:rect l="l" t="t" r="r" b="b"/>
            <a:pathLst>
              <a:path w="3035300" h="3035300">
                <a:moveTo>
                  <a:pt x="1516076" y="0"/>
                </a:moveTo>
                <a:cubicBezTo>
                  <a:pt x="2353382" y="0"/>
                  <a:pt x="3032152" y="678770"/>
                  <a:pt x="3032152" y="1516076"/>
                </a:cubicBezTo>
                <a:cubicBezTo>
                  <a:pt x="3032152" y="2353382"/>
                  <a:pt x="2353382" y="3032152"/>
                  <a:pt x="1516076" y="3032152"/>
                </a:cubicBezTo>
                <a:cubicBezTo>
                  <a:pt x="678770" y="3032152"/>
                  <a:pt x="0" y="2353382"/>
                  <a:pt x="0" y="1516076"/>
                </a:cubicBezTo>
                <a:cubicBezTo>
                  <a:pt x="0" y="678770"/>
                  <a:pt x="678770" y="0"/>
                  <a:pt x="1516076" y="0"/>
                </a:cubicBezTo>
                <a:close/>
              </a:path>
            </a:pathLst>
          </a:custGeom>
          <a:noFill/>
          <a:ln>
            <a:noFill/>
          </a:ln>
        </p:spPr>
      </p:pic>
      <p:sp>
        <p:nvSpPr>
          <p:cNvPr id="10" name="标题 1"/>
          <p:cNvSpPr txBox="1"/>
          <p:nvPr/>
        </p:nvSpPr>
        <p:spPr>
          <a:xfrm>
            <a:off x="1399568" y="2510620"/>
            <a:ext cx="2271142" cy="2271142"/>
          </a:xfrm>
          <a:prstGeom prst="flowChartConnector">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138058" y="3286191"/>
            <a:ext cx="794163" cy="72000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541300" y="228600"/>
            <a:ext cx="111249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系统开发的理论与现实意义</a:t>
            </a:r>
            <a:endParaRPr kumimoji="1" lang="zh-CN" altLang="en-US"/>
          </a:p>
        </p:txBody>
      </p:sp>
      <p:sp>
        <p:nvSpPr>
          <p:cNvPr id="13" name="标题 1"/>
          <p:cNvSpPr txBox="1"/>
          <p:nvPr/>
        </p:nvSpPr>
        <p:spPr>
          <a:xfrm flipH="1" flipV="1">
            <a:off x="293341" y="289559"/>
            <a:ext cx="173236" cy="124921"/>
          </a:xfrm>
          <a:custGeom>
            <a:avLst/>
            <a:gdLst/>
            <a:ahLst/>
            <a:cxnLst/>
            <a:rect l="l" t="t" r="r" b="b"/>
            <a:pathLst>
              <a:path w="121644" h="124921">
                <a:moveTo>
                  <a:pt x="86420" y="0"/>
                </a:moveTo>
                <a:lnTo>
                  <a:pt x="106489" y="0"/>
                </a:lnTo>
                <a:cubicBezTo>
                  <a:pt x="111131" y="0"/>
                  <a:pt x="114817" y="1297"/>
                  <a:pt x="117548" y="3891"/>
                </a:cubicBezTo>
                <a:cubicBezTo>
                  <a:pt x="120278" y="6485"/>
                  <a:pt x="121644" y="10103"/>
                  <a:pt x="121644" y="14745"/>
                </a:cubicBezTo>
                <a:lnTo>
                  <a:pt x="121644" y="61846"/>
                </a:lnTo>
                <a:cubicBezTo>
                  <a:pt x="121644" y="80413"/>
                  <a:pt x="117548" y="95568"/>
                  <a:pt x="109356" y="107309"/>
                </a:cubicBezTo>
                <a:cubicBezTo>
                  <a:pt x="101165" y="119050"/>
                  <a:pt x="88331" y="124921"/>
                  <a:pt x="70856" y="124921"/>
                </a:cubicBezTo>
                <a:lnTo>
                  <a:pt x="70856" y="104442"/>
                </a:lnTo>
                <a:cubicBezTo>
                  <a:pt x="85601" y="101711"/>
                  <a:pt x="93246" y="88195"/>
                  <a:pt x="93792" y="63894"/>
                </a:cubicBezTo>
                <a:lnTo>
                  <a:pt x="83143" y="63894"/>
                </a:lnTo>
                <a:cubicBezTo>
                  <a:pt x="74952" y="63894"/>
                  <a:pt x="70856" y="60071"/>
                  <a:pt x="70856" y="52426"/>
                </a:cubicBezTo>
                <a:lnTo>
                  <a:pt x="70856" y="14745"/>
                </a:lnTo>
                <a:cubicBezTo>
                  <a:pt x="70856" y="4915"/>
                  <a:pt x="76044" y="0"/>
                  <a:pt x="86420" y="0"/>
                </a:cubicBezTo>
                <a:close/>
                <a:moveTo>
                  <a:pt x="15564" y="0"/>
                </a:moveTo>
                <a:lnTo>
                  <a:pt x="35633" y="0"/>
                </a:lnTo>
                <a:cubicBezTo>
                  <a:pt x="40275" y="0"/>
                  <a:pt x="43961" y="1297"/>
                  <a:pt x="46691" y="3891"/>
                </a:cubicBezTo>
                <a:cubicBezTo>
                  <a:pt x="49422" y="6485"/>
                  <a:pt x="50787" y="10103"/>
                  <a:pt x="50787" y="14745"/>
                </a:cubicBezTo>
                <a:lnTo>
                  <a:pt x="50787" y="61846"/>
                </a:lnTo>
                <a:cubicBezTo>
                  <a:pt x="50787" y="80413"/>
                  <a:pt x="46691" y="95568"/>
                  <a:pt x="38500" y="107309"/>
                </a:cubicBezTo>
                <a:cubicBezTo>
                  <a:pt x="30308" y="119050"/>
                  <a:pt x="17475" y="124921"/>
                  <a:pt x="0" y="124921"/>
                </a:cubicBezTo>
                <a:lnTo>
                  <a:pt x="0" y="104442"/>
                </a:lnTo>
                <a:cubicBezTo>
                  <a:pt x="14744" y="101711"/>
                  <a:pt x="22390" y="88195"/>
                  <a:pt x="22936" y="63894"/>
                </a:cubicBezTo>
                <a:lnTo>
                  <a:pt x="12287" y="63894"/>
                </a:lnTo>
                <a:cubicBezTo>
                  <a:pt x="4095" y="63894"/>
                  <a:pt x="0" y="60071"/>
                  <a:pt x="0" y="52426"/>
                </a:cubicBezTo>
                <a:lnTo>
                  <a:pt x="0" y="14745"/>
                </a:lnTo>
                <a:cubicBezTo>
                  <a:pt x="0" y="4915"/>
                  <a:pt x="5188" y="0"/>
                  <a:pt x="15564" y="0"/>
                </a:cubicBezTo>
                <a:close/>
              </a:path>
            </a:pathLst>
          </a:custGeom>
          <a:solidFill>
            <a:schemeClr val="accent1"/>
          </a:solidFill>
          <a:ln cap="sq">
            <a:noFill/>
          </a:ln>
          <a:effectLst/>
        </p:spPr>
        <p:txBody>
          <a:bodyPr vert="horz" wrap="square" lIns="91440" tIns="45720" rIns="91440" bIns="45720" rtlCol="0" anchor="t"/>
          <a:lstStyle/>
          <a:p>
            <a:pPr algn="l">
              <a:lnSpc>
                <a:spcPct val="120000"/>
              </a:lnSpc>
            </a:pPr>
            <a:endParaRPr kumimoji="1" lang="zh-CN" altLang="en-US"/>
          </a:p>
        </p:txBody>
      </p:sp>
      <p:cxnSp>
        <p:nvCxnSpPr>
          <p:cNvPr id="14" name="标题 1"/>
          <p:cNvCxnSpPr/>
          <p:nvPr/>
        </p:nvCxnSpPr>
        <p:spPr>
          <a:xfrm>
            <a:off x="293341" y="781562"/>
            <a:ext cx="11898659" cy="0"/>
          </a:xfrm>
          <a:prstGeom prst="line">
            <a:avLst/>
          </a:prstGeom>
          <a:noFill/>
          <a:ln w="38100" cap="sq">
            <a:solidFill>
              <a:schemeClr val="accent1"/>
            </a:solidFill>
            <a:miter/>
          </a:ln>
        </p:spPr>
      </p:cxnSp>
      <p:cxnSp>
        <p:nvCxnSpPr>
          <p:cNvPr id="15" name="标题 1"/>
          <p:cNvCxnSpPr/>
          <p:nvPr/>
        </p:nvCxnSpPr>
        <p:spPr>
          <a:xfrm>
            <a:off x="293341" y="842522"/>
            <a:ext cx="11898659" cy="0"/>
          </a:xfrm>
          <a:prstGeom prst="line">
            <a:avLst/>
          </a:prstGeom>
          <a:noFill/>
          <a:ln w="9525" cap="sq">
            <a:solidFill>
              <a:schemeClr val="accent1"/>
            </a:solidFill>
            <a:miter/>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flipH="1">
            <a:off x="1" y="12561"/>
            <a:ext cx="12192000" cy="6832879"/>
          </a:xfrm>
          <a:prstGeom prst="rect">
            <a:avLst/>
          </a:prstGeom>
          <a:noFill/>
          <a:ln>
            <a:noFill/>
          </a:ln>
        </p:spPr>
      </p:pic>
      <p:sp>
        <p:nvSpPr>
          <p:cNvPr id="4" name="标题 1"/>
          <p:cNvSpPr txBox="1"/>
          <p:nvPr/>
        </p:nvSpPr>
        <p:spPr>
          <a:xfrm rot="5400000" flipH="1">
            <a:off x="2667000" y="-2666999"/>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 name="connsiteX4" fmla="*/ 6858000 w 6858000"/>
              <a:gd name="connsiteY4" fmla="*/ 0 h 12192000"/>
              <a:gd name="connsiteX5" fmla="*/ 5399690 w 6858000"/>
              <a:gd name="connsiteY5" fmla="*/ 7672551 h 12192000"/>
              <a:gd name="connsiteX6" fmla="*/ 1458311 w 6858000"/>
              <a:gd name="connsiteY6" fmla="*/ 7672551 h 12192000"/>
              <a:gd name="connsiteX7" fmla="*/ 1458311 w 6858000"/>
              <a:gd name="connsiteY7" fmla="*/ 11518899 h 12192000"/>
              <a:gd name="connsiteX8" fmla="*/ 5399690 w 6858000"/>
              <a:gd name="connsiteY8" fmla="*/ 11518899 h 12192000"/>
              <a:gd name="connsiteX9" fmla="*/ 5399690 w 6858000"/>
              <a:gd name="connsiteY9" fmla="*/ 7672551 h 12192000"/>
            </a:gdLst>
            <a:ahLst/>
            <a:cxnLst/>
            <a:rect l="l" t="t" r="r" b="b"/>
            <a:pathLst>
              <a:path w="6858000" h="12192000">
                <a:moveTo>
                  <a:pt x="6858000" y="0"/>
                </a:moveTo>
                <a:lnTo>
                  <a:pt x="6858000" y="12192000"/>
                </a:lnTo>
                <a:lnTo>
                  <a:pt x="0" y="12192000"/>
                </a:lnTo>
                <a:lnTo>
                  <a:pt x="0" y="0"/>
                </a:lnTo>
                <a:lnTo>
                  <a:pt x="6858000" y="0"/>
                </a:lnTo>
                <a:close/>
                <a:moveTo>
                  <a:pt x="5399690" y="7672551"/>
                </a:moveTo>
                <a:lnTo>
                  <a:pt x="1458311" y="7672551"/>
                </a:lnTo>
                <a:lnTo>
                  <a:pt x="1458311" y="11518899"/>
                </a:lnTo>
                <a:lnTo>
                  <a:pt x="5399690" y="11518899"/>
                </a:lnTo>
                <a:lnTo>
                  <a:pt x="5399690" y="7672551"/>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8962062" y="5091589"/>
            <a:ext cx="2569539" cy="457200"/>
          </a:xfrm>
          <a:prstGeom prst="roundRect">
            <a:avLst>
              <a:gd name="adj" fmla="val 50000"/>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8956157" y="5092679"/>
            <a:ext cx="455021" cy="455021"/>
          </a:xfrm>
          <a:prstGeom prst="ellipse">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mt="100000"/>
          </a:blip>
          <a:srcRect/>
          <a:stretch>
            <a:fillRect/>
          </a:stretch>
        </p:blipFill>
        <p:spPr>
          <a:xfrm flipH="1">
            <a:off x="9025158" y="5164728"/>
            <a:ext cx="317019" cy="310923"/>
          </a:xfrm>
          <a:prstGeom prst="rect">
            <a:avLst/>
          </a:prstGeom>
          <a:noFill/>
          <a:ln>
            <a:noFill/>
          </a:ln>
        </p:spPr>
      </p:pic>
      <p:sp>
        <p:nvSpPr>
          <p:cNvPr id="15" name="标题 1"/>
          <p:cNvSpPr txBox="1"/>
          <p:nvPr/>
        </p:nvSpPr>
        <p:spPr>
          <a:xfrm>
            <a:off x="4615543" y="3106368"/>
            <a:ext cx="6916057" cy="1820633"/>
          </a:xfrm>
          <a:prstGeom prst="rect">
            <a:avLst/>
          </a:prstGeom>
          <a:noFill/>
          <a:ln>
            <a:noFill/>
          </a:ln>
        </p:spPr>
        <p:txBody>
          <a:bodyPr vert="horz" wrap="square" lIns="0" tIns="0" rIns="0" bIns="0" rtlCol="0" anchor="t"/>
          <a:lstStyle/>
          <a:p>
            <a:pPr algn="r">
              <a:lnSpc>
                <a:spcPct val="100000"/>
              </a:lnSpc>
            </a:pPr>
            <a:r>
              <a:rPr kumimoji="1" lang="en-US" altLang="zh-CN" sz="4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系统开发技术与工具</a:t>
            </a:r>
            <a:endParaRPr kumimoji="1" lang="zh-CN" altLang="en-US"/>
          </a:p>
        </p:txBody>
      </p:sp>
      <p:sp>
        <p:nvSpPr>
          <p:cNvPr id="16" name="标题 1"/>
          <p:cNvSpPr txBox="1"/>
          <p:nvPr/>
        </p:nvSpPr>
        <p:spPr>
          <a:xfrm>
            <a:off x="6117523" y="1744929"/>
            <a:ext cx="3724978" cy="1172290"/>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solidFill>
                  <a:srgbClr val="FFFFFF">
                    <a:alpha val="26000"/>
                  </a:srgbClr>
                </a:solidFill>
                <a:latin typeface="OPPOSans H" panose="00020600040101010101" charset="-122"/>
                <a:ea typeface="OPPOSans H" panose="00020600040101010101" charset="-122"/>
                <a:cs typeface="OPPOSans H" panose="00020600040101010101" charset="-122"/>
              </a:rPr>
              <a:t>Part</a:t>
            </a:r>
            <a:endParaRPr kumimoji="1" lang="zh-CN" altLang="en-US"/>
          </a:p>
        </p:txBody>
      </p:sp>
      <p:sp>
        <p:nvSpPr>
          <p:cNvPr id="17" name="标题 1"/>
          <p:cNvSpPr txBox="1"/>
          <p:nvPr/>
        </p:nvSpPr>
        <p:spPr>
          <a:xfrm rot="5400000" flipH="1">
            <a:off x="4046467" y="4855322"/>
            <a:ext cx="872831" cy="851786"/>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1">
            <a:off x="3727789" y="4494603"/>
            <a:ext cx="280477" cy="273714"/>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406823" y="576529"/>
            <a:ext cx="2124778" cy="2340690"/>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solidFill>
                  <a:srgbClr val="FFFFFF">
                    <a:alpha val="26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8720410" y="-333761"/>
            <a:ext cx="432000" cy="4647117"/>
          </a:xfrm>
          <a:prstGeom prst="round2SameRect">
            <a:avLst>
              <a:gd name="adj1" fmla="val 50000"/>
              <a:gd name="adj2" fmla="val 0"/>
            </a:avLst>
          </a:prstGeom>
          <a:gradFill>
            <a:gsLst>
              <a:gs pos="10000">
                <a:schemeClr val="accent1">
                  <a:alpha val="100000"/>
                </a:schemeClr>
              </a:gs>
              <a:gs pos="100000">
                <a:schemeClr val="accent1">
                  <a:lumMod val="60000"/>
                  <a:lumOff val="40000"/>
                  <a:alpha val="10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4" name="标题 1"/>
          <p:cNvSpPr txBox="1"/>
          <p:nvPr/>
        </p:nvSpPr>
        <p:spPr>
          <a:xfrm>
            <a:off x="947205" y="2296585"/>
            <a:ext cx="4647115" cy="792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Java 语言的优势</a:t>
            </a:r>
            <a:endParaRPr kumimoji="1" lang="zh-CN" altLang="en-US"/>
          </a:p>
        </p:txBody>
      </p:sp>
      <p:sp>
        <p:nvSpPr>
          <p:cNvPr id="5" name="标题 1"/>
          <p:cNvSpPr txBox="1"/>
          <p:nvPr/>
        </p:nvSpPr>
        <p:spPr>
          <a:xfrm>
            <a:off x="947205" y="3088586"/>
            <a:ext cx="4647115" cy="177165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Java 是使用最广泛的语言之一，其代码开源，简单易学，具有良好的对象定向性，对平台无要求，所有平台均可高安全性能运行，非常适合系统开发。</a:t>
            </a:r>
            <a:endParaRPr kumimoji="1" lang="zh-CN" altLang="en-US"/>
          </a:p>
        </p:txBody>
      </p:sp>
      <p:sp>
        <p:nvSpPr>
          <p:cNvPr id="6" name="标题 1"/>
          <p:cNvSpPr txBox="1"/>
          <p:nvPr/>
        </p:nvSpPr>
        <p:spPr>
          <a:xfrm rot="5400000">
            <a:off x="3054765" y="-333761"/>
            <a:ext cx="432000" cy="4647117"/>
          </a:xfrm>
          <a:prstGeom prst="round2SameRect">
            <a:avLst>
              <a:gd name="adj1" fmla="val 50000"/>
              <a:gd name="adj2" fmla="val 0"/>
            </a:avLst>
          </a:prstGeom>
          <a:gradFill>
            <a:gsLst>
              <a:gs pos="10000">
                <a:schemeClr val="accent1">
                  <a:alpha val="100000"/>
                </a:schemeClr>
              </a:gs>
              <a:gs pos="100000">
                <a:schemeClr val="accent1">
                  <a:lumMod val="60000"/>
                  <a:lumOff val="40000"/>
                  <a:alpha val="10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1055207" y="1845799"/>
            <a:ext cx="1944000" cy="288000"/>
          </a:xfrm>
          <a:prstGeom prst="rect">
            <a:avLst/>
          </a:prstGeom>
          <a:noFill/>
          <a:ln>
            <a:noFill/>
          </a:ln>
        </p:spPr>
        <p:txBody>
          <a:bodyPr vert="horz" wrap="none" lIns="0" tIns="0" rIns="0" bIns="0" rtlCol="0" anchor="ctr"/>
          <a:lstStyle/>
          <a:p>
            <a:pPr algn="l">
              <a:lnSpc>
                <a:spcPct val="110000"/>
              </a:lnSpc>
            </a:pPr>
            <a:r>
              <a:rPr kumimoji="1" lang="en-US" altLang="zh-CN" sz="1600">
                <a:ln w="12700">
                  <a:noFill/>
                </a:ln>
                <a:solidFill>
                  <a:srgbClr val="FFFFFF">
                    <a:alpha val="100000"/>
                  </a:srgbClr>
                </a:solidFill>
                <a:latin typeface="OPPOSans L" panose="00020600040101010101" charset="-122"/>
                <a:ea typeface="OPPOSans L" panose="00020600040101010101" charset="-122"/>
                <a:cs typeface="OPPOSans L" panose="00020600040101010101" charset="-122"/>
              </a:rPr>
              <a:t>Part 01</a:t>
            </a:r>
            <a:endParaRPr kumimoji="1" lang="zh-CN" altLang="en-US"/>
          </a:p>
        </p:txBody>
      </p:sp>
      <p:sp>
        <p:nvSpPr>
          <p:cNvPr id="8" name="标题 1"/>
          <p:cNvSpPr txBox="1"/>
          <p:nvPr/>
        </p:nvSpPr>
        <p:spPr>
          <a:xfrm>
            <a:off x="6612851" y="2296585"/>
            <a:ext cx="4647115" cy="792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Spring Boot 框架的特点</a:t>
            </a:r>
            <a:endParaRPr kumimoji="1" lang="zh-CN" altLang="en-US"/>
          </a:p>
        </p:txBody>
      </p:sp>
      <p:sp>
        <p:nvSpPr>
          <p:cNvPr id="9" name="标题 1"/>
          <p:cNvSpPr txBox="1"/>
          <p:nvPr/>
        </p:nvSpPr>
        <p:spPr>
          <a:xfrm>
            <a:off x="6612851" y="3088586"/>
            <a:ext cx="4647115" cy="177165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Spring Boot 是一种基于 Java 的轻量级开源框架，旨在简化创建独立、生产级别的 Spring 应用程序。其主要优点是简化了基于 Spring 的应用程序的开发过程，提供了默认配置，消除了样板代码，使得开发人员可以更专注于业务逻辑。</a:t>
            </a:r>
            <a:endParaRPr kumimoji="1" lang="zh-CN" altLang="en-US"/>
          </a:p>
        </p:txBody>
      </p:sp>
      <p:sp>
        <p:nvSpPr>
          <p:cNvPr id="10" name="标题 1"/>
          <p:cNvSpPr txBox="1"/>
          <p:nvPr/>
        </p:nvSpPr>
        <p:spPr>
          <a:xfrm>
            <a:off x="6720853" y="1845799"/>
            <a:ext cx="1944000" cy="288000"/>
          </a:xfrm>
          <a:prstGeom prst="rect">
            <a:avLst/>
          </a:prstGeom>
          <a:noFill/>
          <a:ln>
            <a:noFill/>
          </a:ln>
        </p:spPr>
        <p:txBody>
          <a:bodyPr vert="horz" wrap="none" lIns="0" tIns="0" rIns="0" bIns="0" rtlCol="0" anchor="ctr"/>
          <a:lstStyle/>
          <a:p>
            <a:pPr algn="l">
              <a:lnSpc>
                <a:spcPct val="110000"/>
              </a:lnSpc>
            </a:pPr>
            <a:r>
              <a:rPr kumimoji="1" lang="en-US" altLang="zh-CN" sz="1600">
                <a:ln w="12700">
                  <a:noFill/>
                </a:ln>
                <a:solidFill>
                  <a:srgbClr val="FFFFFF">
                    <a:alpha val="100000"/>
                  </a:srgbClr>
                </a:solidFill>
                <a:latin typeface="OPPOSans L" panose="00020600040101010101" charset="-122"/>
                <a:ea typeface="OPPOSans L" panose="00020600040101010101" charset="-122"/>
                <a:cs typeface="OPPOSans L" panose="00020600040101010101" charset="-122"/>
              </a:rPr>
              <a:t>Part 02</a:t>
            </a:r>
            <a:endParaRPr kumimoji="1" lang="zh-CN" altLang="en-US"/>
          </a:p>
        </p:txBody>
      </p:sp>
      <p:cxnSp>
        <p:nvCxnSpPr>
          <p:cNvPr id="11" name="标题 1"/>
          <p:cNvCxnSpPr/>
          <p:nvPr/>
        </p:nvCxnSpPr>
        <p:spPr>
          <a:xfrm>
            <a:off x="973333" y="5354199"/>
            <a:ext cx="5724000" cy="0"/>
          </a:xfrm>
          <a:prstGeom prst="line">
            <a:avLst/>
          </a:prstGeom>
          <a:noFill/>
          <a:ln w="19050" cap="sq">
            <a:solidFill>
              <a:schemeClr val="accent1">
                <a:lumMod val="40000"/>
                <a:lumOff val="60000"/>
              </a:schemeClr>
            </a:solidFill>
            <a:round/>
            <a:headEnd type="none"/>
            <a:tailEnd type="none"/>
          </a:ln>
        </p:spPr>
      </p:cxnSp>
      <p:sp>
        <p:nvSpPr>
          <p:cNvPr id="12" name="标题 1"/>
          <p:cNvSpPr txBox="1"/>
          <p:nvPr/>
        </p:nvSpPr>
        <p:spPr>
          <a:xfrm>
            <a:off x="6638981" y="5300199"/>
            <a:ext cx="108000" cy="108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19334" y="5300199"/>
            <a:ext cx="108000" cy="108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1300" y="228600"/>
            <a:ext cx="111249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开发语言与框架选择</a:t>
            </a:r>
            <a:endParaRPr kumimoji="1" lang="zh-CN" altLang="en-US"/>
          </a:p>
        </p:txBody>
      </p:sp>
      <p:sp>
        <p:nvSpPr>
          <p:cNvPr id="15" name="标题 1"/>
          <p:cNvSpPr txBox="1"/>
          <p:nvPr/>
        </p:nvSpPr>
        <p:spPr>
          <a:xfrm flipH="1" flipV="1">
            <a:off x="293341" y="289559"/>
            <a:ext cx="173236" cy="124921"/>
          </a:xfrm>
          <a:custGeom>
            <a:avLst/>
            <a:gdLst/>
            <a:ahLst/>
            <a:cxnLst/>
            <a:rect l="l" t="t" r="r" b="b"/>
            <a:pathLst>
              <a:path w="121644" h="124921">
                <a:moveTo>
                  <a:pt x="86420" y="0"/>
                </a:moveTo>
                <a:lnTo>
                  <a:pt x="106489" y="0"/>
                </a:lnTo>
                <a:cubicBezTo>
                  <a:pt x="111131" y="0"/>
                  <a:pt x="114817" y="1297"/>
                  <a:pt x="117548" y="3891"/>
                </a:cubicBezTo>
                <a:cubicBezTo>
                  <a:pt x="120278" y="6485"/>
                  <a:pt x="121644" y="10103"/>
                  <a:pt x="121644" y="14745"/>
                </a:cubicBezTo>
                <a:lnTo>
                  <a:pt x="121644" y="61846"/>
                </a:lnTo>
                <a:cubicBezTo>
                  <a:pt x="121644" y="80413"/>
                  <a:pt x="117548" y="95568"/>
                  <a:pt x="109356" y="107309"/>
                </a:cubicBezTo>
                <a:cubicBezTo>
                  <a:pt x="101165" y="119050"/>
                  <a:pt x="88331" y="124921"/>
                  <a:pt x="70856" y="124921"/>
                </a:cubicBezTo>
                <a:lnTo>
                  <a:pt x="70856" y="104442"/>
                </a:lnTo>
                <a:cubicBezTo>
                  <a:pt x="85601" y="101711"/>
                  <a:pt x="93246" y="88195"/>
                  <a:pt x="93792" y="63894"/>
                </a:cubicBezTo>
                <a:lnTo>
                  <a:pt x="83143" y="63894"/>
                </a:lnTo>
                <a:cubicBezTo>
                  <a:pt x="74952" y="63894"/>
                  <a:pt x="70856" y="60071"/>
                  <a:pt x="70856" y="52426"/>
                </a:cubicBezTo>
                <a:lnTo>
                  <a:pt x="70856" y="14745"/>
                </a:lnTo>
                <a:cubicBezTo>
                  <a:pt x="70856" y="4915"/>
                  <a:pt x="76044" y="0"/>
                  <a:pt x="86420" y="0"/>
                </a:cubicBezTo>
                <a:close/>
                <a:moveTo>
                  <a:pt x="15564" y="0"/>
                </a:moveTo>
                <a:lnTo>
                  <a:pt x="35633" y="0"/>
                </a:lnTo>
                <a:cubicBezTo>
                  <a:pt x="40275" y="0"/>
                  <a:pt x="43961" y="1297"/>
                  <a:pt x="46691" y="3891"/>
                </a:cubicBezTo>
                <a:cubicBezTo>
                  <a:pt x="49422" y="6485"/>
                  <a:pt x="50787" y="10103"/>
                  <a:pt x="50787" y="14745"/>
                </a:cubicBezTo>
                <a:lnTo>
                  <a:pt x="50787" y="61846"/>
                </a:lnTo>
                <a:cubicBezTo>
                  <a:pt x="50787" y="80413"/>
                  <a:pt x="46691" y="95568"/>
                  <a:pt x="38500" y="107309"/>
                </a:cubicBezTo>
                <a:cubicBezTo>
                  <a:pt x="30308" y="119050"/>
                  <a:pt x="17475" y="124921"/>
                  <a:pt x="0" y="124921"/>
                </a:cubicBezTo>
                <a:lnTo>
                  <a:pt x="0" y="104442"/>
                </a:lnTo>
                <a:cubicBezTo>
                  <a:pt x="14744" y="101711"/>
                  <a:pt x="22390" y="88195"/>
                  <a:pt x="22936" y="63894"/>
                </a:cubicBezTo>
                <a:lnTo>
                  <a:pt x="12287" y="63894"/>
                </a:lnTo>
                <a:cubicBezTo>
                  <a:pt x="4095" y="63894"/>
                  <a:pt x="0" y="60071"/>
                  <a:pt x="0" y="52426"/>
                </a:cubicBezTo>
                <a:lnTo>
                  <a:pt x="0" y="14745"/>
                </a:lnTo>
                <a:cubicBezTo>
                  <a:pt x="0" y="4915"/>
                  <a:pt x="5188" y="0"/>
                  <a:pt x="15564" y="0"/>
                </a:cubicBezTo>
                <a:close/>
              </a:path>
            </a:pathLst>
          </a:custGeom>
          <a:solidFill>
            <a:schemeClr val="accent1"/>
          </a:solidFill>
          <a:ln cap="sq">
            <a:noFill/>
          </a:ln>
          <a:effectLst/>
        </p:spPr>
        <p:txBody>
          <a:bodyPr vert="horz" wrap="square" lIns="91440" tIns="45720" rIns="91440" bIns="45720" rtlCol="0" anchor="t"/>
          <a:lstStyle/>
          <a:p>
            <a:pPr algn="l">
              <a:lnSpc>
                <a:spcPct val="120000"/>
              </a:lnSpc>
            </a:pPr>
            <a:endParaRPr kumimoji="1" lang="zh-CN" altLang="en-US"/>
          </a:p>
        </p:txBody>
      </p:sp>
      <p:cxnSp>
        <p:nvCxnSpPr>
          <p:cNvPr id="16" name="标题 1"/>
          <p:cNvCxnSpPr/>
          <p:nvPr/>
        </p:nvCxnSpPr>
        <p:spPr>
          <a:xfrm>
            <a:off x="293341" y="781562"/>
            <a:ext cx="11898659" cy="0"/>
          </a:xfrm>
          <a:prstGeom prst="line">
            <a:avLst/>
          </a:prstGeom>
          <a:noFill/>
          <a:ln w="38100" cap="sq">
            <a:solidFill>
              <a:schemeClr val="accent1"/>
            </a:solidFill>
            <a:miter/>
          </a:ln>
        </p:spPr>
      </p:cxnSp>
      <p:cxnSp>
        <p:nvCxnSpPr>
          <p:cNvPr id="17" name="标题 1"/>
          <p:cNvCxnSpPr/>
          <p:nvPr/>
        </p:nvCxnSpPr>
        <p:spPr>
          <a:xfrm>
            <a:off x="293341" y="842522"/>
            <a:ext cx="11898659" cy="0"/>
          </a:xfrm>
          <a:prstGeom prst="line">
            <a:avLst/>
          </a:prstGeom>
          <a:noFill/>
          <a:ln w="9525" cap="sq">
            <a:solidFill>
              <a:schemeClr val="accent1"/>
            </a:solidFill>
            <a:miter/>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75587" y="2258213"/>
            <a:ext cx="7035494" cy="7035494"/>
          </a:xfrm>
          <a:prstGeom prst="ellipse">
            <a:avLst/>
          </a:prstGeom>
          <a:noFill/>
          <a:ln w="50800" cap="sq">
            <a:solidFill>
              <a:schemeClr val="bg1">
                <a:lumMod val="9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148840" y="1584960"/>
            <a:ext cx="8382000" cy="8382000"/>
          </a:xfrm>
          <a:prstGeom prst="ellipse">
            <a:avLst/>
          </a:prstGeom>
          <a:noFill/>
          <a:ln w="50800" cap="sq">
            <a:solidFill>
              <a:schemeClr val="bg1">
                <a:lumMod val="9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95440" y="2462042"/>
            <a:ext cx="4823460" cy="143724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MySQL 是世界上应用最广泛的开放源代码数据库，支持多种应用程式。在本系统中，MySQL 用于管理数据，其友好的图形化界面和强大的 SQL 处理能力，极大地提高了操作便利性。</a:t>
            </a:r>
            <a:endParaRPr kumimoji="1" lang="zh-CN" altLang="en-US"/>
          </a:p>
        </p:txBody>
      </p:sp>
      <p:sp>
        <p:nvSpPr>
          <p:cNvPr id="6" name="标题 1"/>
          <p:cNvSpPr txBox="1"/>
          <p:nvPr/>
        </p:nvSpPr>
        <p:spPr>
          <a:xfrm>
            <a:off x="6695440" y="2027703"/>
            <a:ext cx="4823460" cy="36576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MySQL 数据库的应用</a:t>
            </a:r>
            <a:endParaRPr kumimoji="1" lang="zh-CN" altLang="en-US"/>
          </a:p>
        </p:txBody>
      </p:sp>
      <p:sp>
        <p:nvSpPr>
          <p:cNvPr id="7" name="标题 1"/>
          <p:cNvSpPr txBox="1"/>
          <p:nvPr/>
        </p:nvSpPr>
        <p:spPr>
          <a:xfrm>
            <a:off x="6695440" y="4798451"/>
            <a:ext cx="4823460" cy="143724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微信开发者工具是一款由微信官方推出的针对微信小程序的开发工具，集中了开发、调试、预览、上传等功能。它为开发者提供了丰富的 API 接口，支持模拟器和真机调试功能，还提供了一些辅助开发的功能，如实时预览、自动保存、一键上传等，极大地提高了开发效率。</a:t>
            </a:r>
            <a:endParaRPr kumimoji="1" lang="zh-CN" altLang="en-US"/>
          </a:p>
        </p:txBody>
      </p:sp>
      <p:sp>
        <p:nvSpPr>
          <p:cNvPr id="8" name="标题 1"/>
          <p:cNvSpPr txBox="1"/>
          <p:nvPr/>
        </p:nvSpPr>
        <p:spPr>
          <a:xfrm>
            <a:off x="6695440" y="4364112"/>
            <a:ext cx="4823460" cy="36576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F1800F">
                    <a:alpha val="100000"/>
                  </a:srgbClr>
                </a:solidFill>
                <a:latin typeface="Source Han Sans CN Bold" panose="020B0800000000000000" charset="-122"/>
                <a:ea typeface="Source Han Sans CN Bold" panose="020B0800000000000000" charset="-122"/>
                <a:cs typeface="Source Han Sans CN Bold" panose="020B0800000000000000" charset="-122"/>
              </a:rPr>
              <a:t>微信开发者工具的功能</a:t>
            </a:r>
            <a:endParaRPr kumimoji="1" lang="zh-CN" altLang="en-US"/>
          </a:p>
        </p:txBody>
      </p:sp>
      <p:grpSp>
        <p:nvGrpSpPr>
          <p:cNvPr id="9" name="组合 8"/>
          <p:cNvGrpSpPr/>
          <p:nvPr/>
        </p:nvGrpSpPr>
        <p:grpSpPr>
          <a:xfrm>
            <a:off x="307340" y="3952240"/>
            <a:ext cx="2448560" cy="2654300"/>
            <a:chOff x="307340" y="3952240"/>
            <a:chExt cx="2448560" cy="2654300"/>
          </a:xfrm>
        </p:grpSpPr>
        <p:sp>
          <p:nvSpPr>
            <p:cNvPr id="10" name="标题 1"/>
            <p:cNvSpPr txBox="1"/>
            <p:nvPr/>
          </p:nvSpPr>
          <p:spPr>
            <a:xfrm>
              <a:off x="307340"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67588"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227836"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688084"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148332"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608580"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307340"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67588"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227836"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688084"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148332"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2608580"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307340"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767588"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1227836"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1688084"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2148332"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2608580"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307340"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767588"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227836"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1688084"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2148332"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2608580"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307340"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a:off x="767588"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a:off x="1227836"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a:off x="1688084"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2148332"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2608580"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0" name="标题 1"/>
            <p:cNvSpPr txBox="1"/>
            <p:nvPr/>
          </p:nvSpPr>
          <p:spPr>
            <a:xfrm>
              <a:off x="307340"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1" name="标题 1"/>
            <p:cNvSpPr txBox="1"/>
            <p:nvPr/>
          </p:nvSpPr>
          <p:spPr>
            <a:xfrm>
              <a:off x="767588"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p:cNvSpPr txBox="1"/>
            <p:nvPr/>
          </p:nvSpPr>
          <p:spPr>
            <a:xfrm>
              <a:off x="1227836"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a:off x="1688084"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a:off x="2148332"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a:off x="2608580"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6" name="标题 1"/>
            <p:cNvSpPr txBox="1"/>
            <p:nvPr/>
          </p:nvSpPr>
          <p:spPr>
            <a:xfrm>
              <a:off x="307340"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7" name="标题 1"/>
            <p:cNvSpPr txBox="1"/>
            <p:nvPr/>
          </p:nvSpPr>
          <p:spPr>
            <a:xfrm>
              <a:off x="767588"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8" name="标题 1"/>
            <p:cNvSpPr txBox="1"/>
            <p:nvPr/>
          </p:nvSpPr>
          <p:spPr>
            <a:xfrm>
              <a:off x="1227836"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9" name="标题 1"/>
            <p:cNvSpPr txBox="1"/>
            <p:nvPr/>
          </p:nvSpPr>
          <p:spPr>
            <a:xfrm>
              <a:off x="1688084"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0" name="标题 1"/>
            <p:cNvSpPr txBox="1"/>
            <p:nvPr/>
          </p:nvSpPr>
          <p:spPr>
            <a:xfrm>
              <a:off x="2148332"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1" name="标题 1"/>
            <p:cNvSpPr txBox="1"/>
            <p:nvPr/>
          </p:nvSpPr>
          <p:spPr>
            <a:xfrm>
              <a:off x="2608580"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2" name="标题 1"/>
            <p:cNvSpPr txBox="1"/>
            <p:nvPr/>
          </p:nvSpPr>
          <p:spPr>
            <a:xfrm>
              <a:off x="307340"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3" name="标题 1"/>
            <p:cNvSpPr txBox="1"/>
            <p:nvPr/>
          </p:nvSpPr>
          <p:spPr>
            <a:xfrm>
              <a:off x="767588"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4" name="标题 1"/>
            <p:cNvSpPr txBox="1"/>
            <p:nvPr/>
          </p:nvSpPr>
          <p:spPr>
            <a:xfrm>
              <a:off x="1227836"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5" name="标题 1"/>
            <p:cNvSpPr txBox="1"/>
            <p:nvPr/>
          </p:nvSpPr>
          <p:spPr>
            <a:xfrm>
              <a:off x="1688084"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6" name="标题 1"/>
            <p:cNvSpPr txBox="1"/>
            <p:nvPr/>
          </p:nvSpPr>
          <p:spPr>
            <a:xfrm>
              <a:off x="2148332"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7" name="标题 1"/>
            <p:cNvSpPr txBox="1"/>
            <p:nvPr/>
          </p:nvSpPr>
          <p:spPr>
            <a:xfrm>
              <a:off x="2608580"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58" name="标题 1"/>
          <p:cNvSpPr txBox="1"/>
          <p:nvPr/>
        </p:nvSpPr>
        <p:spPr>
          <a:xfrm rot="19355721">
            <a:off x="568960" y="3336628"/>
            <a:ext cx="1465705" cy="1465705"/>
          </a:xfrm>
          <a:prstGeom prst="ellipse">
            <a:avLst/>
          </a:prstGeom>
          <a:solidFill>
            <a:schemeClr val="accent1"/>
          </a:solidFill>
          <a:ln w="12700" cap="sq">
            <a:noFill/>
            <a:miter/>
          </a:ln>
          <a:effectLst>
            <a:outerShdw blurRad="50800" dist="38100" dir="5400000" algn="t"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59" name="图片 58"/>
          <p:cNvPicPr>
            <a:picLocks noChangeAspect="1"/>
          </p:cNvPicPr>
          <p:nvPr/>
        </p:nvPicPr>
        <p:blipFill>
          <a:blip r:embed="rId1">
            <a:alphaModFix amt="100000"/>
          </a:blip>
          <a:srcRect/>
          <a:stretch>
            <a:fillRect/>
          </a:stretch>
        </p:blipFill>
        <p:spPr>
          <a:xfrm>
            <a:off x="730574" y="3923754"/>
            <a:ext cx="3823646" cy="2210346"/>
          </a:xfrm>
          <a:prstGeom prst="rect">
            <a:avLst/>
          </a:prstGeom>
          <a:noFill/>
          <a:ln>
            <a:noFill/>
          </a:ln>
        </p:spPr>
      </p:pic>
      <p:pic>
        <p:nvPicPr>
          <p:cNvPr id="60" name="图片 59"/>
          <p:cNvPicPr>
            <a:picLocks noChangeAspect="1"/>
          </p:cNvPicPr>
          <p:nvPr/>
        </p:nvPicPr>
        <p:blipFill>
          <a:blip r:embed="rId2">
            <a:alphaModFix amt="100000"/>
          </a:blip>
          <a:srcRect l="7547" r="7547"/>
          <a:stretch>
            <a:fillRect/>
          </a:stretch>
        </p:blipFill>
        <p:spPr>
          <a:xfrm>
            <a:off x="1302687" y="4095580"/>
            <a:ext cx="2695801" cy="1779423"/>
          </a:xfrm>
          <a:custGeom>
            <a:avLst/>
            <a:gdLst/>
            <a:ahLst/>
            <a:cxnLst/>
            <a:rect l="l" t="t" r="r" b="b"/>
            <a:pathLst>
              <a:path w="2695801" h="1779423">
                <a:moveTo>
                  <a:pt x="0" y="0"/>
                </a:moveTo>
                <a:lnTo>
                  <a:pt x="2695801" y="0"/>
                </a:lnTo>
                <a:lnTo>
                  <a:pt x="2695801" y="1779423"/>
                </a:lnTo>
                <a:lnTo>
                  <a:pt x="0" y="1779423"/>
                </a:lnTo>
                <a:lnTo>
                  <a:pt x="0" y="0"/>
                </a:lnTo>
                <a:close/>
              </a:path>
            </a:pathLst>
          </a:custGeom>
          <a:noFill/>
          <a:ln>
            <a:noFill/>
          </a:ln>
        </p:spPr>
      </p:pic>
      <p:sp>
        <p:nvSpPr>
          <p:cNvPr id="61" name="标题 1"/>
          <p:cNvSpPr txBox="1"/>
          <p:nvPr/>
        </p:nvSpPr>
        <p:spPr>
          <a:xfrm rot="19355721" flipH="1">
            <a:off x="3808981" y="5046948"/>
            <a:ext cx="508347" cy="508348"/>
          </a:xfrm>
          <a:prstGeom prst="ellipse">
            <a:avLst/>
          </a:prstGeom>
          <a:solidFill>
            <a:schemeClr val="accent2"/>
          </a:solidFill>
          <a:ln w="12700" cap="sq">
            <a:noFill/>
            <a:miter/>
          </a:ln>
          <a:effectLst>
            <a:outerShdw blurRad="50800" dist="38100" dir="5400000" algn="t" rotWithShape="0">
              <a:schemeClr val="accent2">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2" name="标题 1"/>
          <p:cNvSpPr txBox="1"/>
          <p:nvPr/>
        </p:nvSpPr>
        <p:spPr>
          <a:xfrm rot="19355721">
            <a:off x="4445781" y="3185010"/>
            <a:ext cx="539582" cy="539582"/>
          </a:xfrm>
          <a:prstGeom prst="ellipse">
            <a:avLst/>
          </a:prstGeom>
          <a:solidFill>
            <a:schemeClr val="accent1"/>
          </a:solidFill>
          <a:ln w="12700" cap="sq">
            <a:noFill/>
            <a:miter/>
          </a:ln>
          <a:effectLst>
            <a:outerShdw blurRad="50800" dist="38100" dir="5400000" algn="t"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3" name="标题 1"/>
          <p:cNvSpPr txBox="1"/>
          <p:nvPr/>
        </p:nvSpPr>
        <p:spPr>
          <a:xfrm rot="19355721" flipH="1">
            <a:off x="6353074" y="4507216"/>
            <a:ext cx="188098" cy="188098"/>
          </a:xfrm>
          <a:prstGeom prst="ellipse">
            <a:avLst/>
          </a:prstGeom>
          <a:solidFill>
            <a:schemeClr val="accent2"/>
          </a:solidFill>
          <a:ln w="12700" cap="sq">
            <a:noFill/>
            <a:miter/>
          </a:ln>
          <a:effectLst>
            <a:outerShdw blurRad="50800" dist="38100" dir="5400000" algn="t" rotWithShape="0">
              <a:schemeClr val="accent2">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4" name="标题 1"/>
          <p:cNvSpPr txBox="1"/>
          <p:nvPr/>
        </p:nvSpPr>
        <p:spPr>
          <a:xfrm rot="19355721" flipH="1">
            <a:off x="6353073" y="2175223"/>
            <a:ext cx="188098" cy="188098"/>
          </a:xfrm>
          <a:prstGeom prst="ellipse">
            <a:avLst/>
          </a:prstGeom>
          <a:solidFill>
            <a:schemeClr val="accent1"/>
          </a:solidFill>
          <a:ln w="12700" cap="sq">
            <a:noFill/>
            <a:miter/>
          </a:ln>
          <a:effectLst>
            <a:outerShdw blurRad="50800" dist="38100" dir="5400000" algn="t"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5" name="标题 1"/>
          <p:cNvSpPr txBox="1"/>
          <p:nvPr/>
        </p:nvSpPr>
        <p:spPr>
          <a:xfrm>
            <a:off x="541300" y="228600"/>
            <a:ext cx="111249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数据库与开发工具</a:t>
            </a:r>
            <a:endParaRPr kumimoji="1" lang="zh-CN" altLang="en-US"/>
          </a:p>
        </p:txBody>
      </p:sp>
      <p:sp>
        <p:nvSpPr>
          <p:cNvPr id="66" name="标题 1"/>
          <p:cNvSpPr txBox="1"/>
          <p:nvPr/>
        </p:nvSpPr>
        <p:spPr>
          <a:xfrm flipH="1" flipV="1">
            <a:off x="293341" y="289559"/>
            <a:ext cx="173236" cy="124921"/>
          </a:xfrm>
          <a:custGeom>
            <a:avLst/>
            <a:gdLst/>
            <a:ahLst/>
            <a:cxnLst/>
            <a:rect l="l" t="t" r="r" b="b"/>
            <a:pathLst>
              <a:path w="121644" h="124921">
                <a:moveTo>
                  <a:pt x="86420" y="0"/>
                </a:moveTo>
                <a:lnTo>
                  <a:pt x="106489" y="0"/>
                </a:lnTo>
                <a:cubicBezTo>
                  <a:pt x="111131" y="0"/>
                  <a:pt x="114817" y="1297"/>
                  <a:pt x="117548" y="3891"/>
                </a:cubicBezTo>
                <a:cubicBezTo>
                  <a:pt x="120278" y="6485"/>
                  <a:pt x="121644" y="10103"/>
                  <a:pt x="121644" y="14745"/>
                </a:cubicBezTo>
                <a:lnTo>
                  <a:pt x="121644" y="61846"/>
                </a:lnTo>
                <a:cubicBezTo>
                  <a:pt x="121644" y="80413"/>
                  <a:pt x="117548" y="95568"/>
                  <a:pt x="109356" y="107309"/>
                </a:cubicBezTo>
                <a:cubicBezTo>
                  <a:pt x="101165" y="119050"/>
                  <a:pt x="88331" y="124921"/>
                  <a:pt x="70856" y="124921"/>
                </a:cubicBezTo>
                <a:lnTo>
                  <a:pt x="70856" y="104442"/>
                </a:lnTo>
                <a:cubicBezTo>
                  <a:pt x="85601" y="101711"/>
                  <a:pt x="93246" y="88195"/>
                  <a:pt x="93792" y="63894"/>
                </a:cubicBezTo>
                <a:lnTo>
                  <a:pt x="83143" y="63894"/>
                </a:lnTo>
                <a:cubicBezTo>
                  <a:pt x="74952" y="63894"/>
                  <a:pt x="70856" y="60071"/>
                  <a:pt x="70856" y="52426"/>
                </a:cubicBezTo>
                <a:lnTo>
                  <a:pt x="70856" y="14745"/>
                </a:lnTo>
                <a:cubicBezTo>
                  <a:pt x="70856" y="4915"/>
                  <a:pt x="76044" y="0"/>
                  <a:pt x="86420" y="0"/>
                </a:cubicBezTo>
                <a:close/>
                <a:moveTo>
                  <a:pt x="15564" y="0"/>
                </a:moveTo>
                <a:lnTo>
                  <a:pt x="35633" y="0"/>
                </a:lnTo>
                <a:cubicBezTo>
                  <a:pt x="40275" y="0"/>
                  <a:pt x="43961" y="1297"/>
                  <a:pt x="46691" y="3891"/>
                </a:cubicBezTo>
                <a:cubicBezTo>
                  <a:pt x="49422" y="6485"/>
                  <a:pt x="50787" y="10103"/>
                  <a:pt x="50787" y="14745"/>
                </a:cubicBezTo>
                <a:lnTo>
                  <a:pt x="50787" y="61846"/>
                </a:lnTo>
                <a:cubicBezTo>
                  <a:pt x="50787" y="80413"/>
                  <a:pt x="46691" y="95568"/>
                  <a:pt x="38500" y="107309"/>
                </a:cubicBezTo>
                <a:cubicBezTo>
                  <a:pt x="30308" y="119050"/>
                  <a:pt x="17475" y="124921"/>
                  <a:pt x="0" y="124921"/>
                </a:cubicBezTo>
                <a:lnTo>
                  <a:pt x="0" y="104442"/>
                </a:lnTo>
                <a:cubicBezTo>
                  <a:pt x="14744" y="101711"/>
                  <a:pt x="22390" y="88195"/>
                  <a:pt x="22936" y="63894"/>
                </a:cubicBezTo>
                <a:lnTo>
                  <a:pt x="12287" y="63894"/>
                </a:lnTo>
                <a:cubicBezTo>
                  <a:pt x="4095" y="63894"/>
                  <a:pt x="0" y="60071"/>
                  <a:pt x="0" y="52426"/>
                </a:cubicBezTo>
                <a:lnTo>
                  <a:pt x="0" y="14745"/>
                </a:lnTo>
                <a:cubicBezTo>
                  <a:pt x="0" y="4915"/>
                  <a:pt x="5188" y="0"/>
                  <a:pt x="15564" y="0"/>
                </a:cubicBezTo>
                <a:close/>
              </a:path>
            </a:pathLst>
          </a:custGeom>
          <a:solidFill>
            <a:schemeClr val="accent1"/>
          </a:solidFill>
          <a:ln cap="sq">
            <a:noFill/>
          </a:ln>
          <a:effectLst/>
        </p:spPr>
        <p:txBody>
          <a:bodyPr vert="horz" wrap="square" lIns="91440" tIns="45720" rIns="91440" bIns="45720" rtlCol="0" anchor="t"/>
          <a:lstStyle/>
          <a:p>
            <a:pPr algn="l">
              <a:lnSpc>
                <a:spcPct val="120000"/>
              </a:lnSpc>
            </a:pPr>
            <a:endParaRPr kumimoji="1" lang="zh-CN" altLang="en-US"/>
          </a:p>
        </p:txBody>
      </p:sp>
      <p:cxnSp>
        <p:nvCxnSpPr>
          <p:cNvPr id="67" name="标题 1"/>
          <p:cNvCxnSpPr/>
          <p:nvPr/>
        </p:nvCxnSpPr>
        <p:spPr>
          <a:xfrm>
            <a:off x="293341" y="781562"/>
            <a:ext cx="11898659" cy="0"/>
          </a:xfrm>
          <a:prstGeom prst="line">
            <a:avLst/>
          </a:prstGeom>
          <a:noFill/>
          <a:ln w="38100" cap="sq">
            <a:solidFill>
              <a:schemeClr val="accent1"/>
            </a:solidFill>
            <a:miter/>
          </a:ln>
        </p:spPr>
      </p:cxnSp>
      <p:cxnSp>
        <p:nvCxnSpPr>
          <p:cNvPr id="68" name="标题 1"/>
          <p:cNvCxnSpPr/>
          <p:nvPr/>
        </p:nvCxnSpPr>
        <p:spPr>
          <a:xfrm>
            <a:off x="293341" y="842522"/>
            <a:ext cx="11898659" cy="0"/>
          </a:xfrm>
          <a:prstGeom prst="line">
            <a:avLst/>
          </a:prstGeom>
          <a:noFill/>
          <a:ln w="9525" cap="sq">
            <a:solidFill>
              <a:schemeClr val="accent1"/>
            </a:solidFill>
            <a:miter/>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flipH="1">
            <a:off x="1" y="12561"/>
            <a:ext cx="12192000" cy="6832879"/>
          </a:xfrm>
          <a:prstGeom prst="rect">
            <a:avLst/>
          </a:prstGeom>
          <a:noFill/>
          <a:ln>
            <a:noFill/>
          </a:ln>
        </p:spPr>
      </p:pic>
      <p:sp>
        <p:nvSpPr>
          <p:cNvPr id="4" name="标题 1"/>
          <p:cNvSpPr txBox="1"/>
          <p:nvPr/>
        </p:nvSpPr>
        <p:spPr>
          <a:xfrm rot="5400000" flipH="1">
            <a:off x="2667000" y="-2666999"/>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 name="connsiteX4" fmla="*/ 6858000 w 6858000"/>
              <a:gd name="connsiteY4" fmla="*/ 0 h 12192000"/>
              <a:gd name="connsiteX5" fmla="*/ 5399690 w 6858000"/>
              <a:gd name="connsiteY5" fmla="*/ 7672551 h 12192000"/>
              <a:gd name="connsiteX6" fmla="*/ 1458311 w 6858000"/>
              <a:gd name="connsiteY6" fmla="*/ 7672551 h 12192000"/>
              <a:gd name="connsiteX7" fmla="*/ 1458311 w 6858000"/>
              <a:gd name="connsiteY7" fmla="*/ 11518899 h 12192000"/>
              <a:gd name="connsiteX8" fmla="*/ 5399690 w 6858000"/>
              <a:gd name="connsiteY8" fmla="*/ 11518899 h 12192000"/>
              <a:gd name="connsiteX9" fmla="*/ 5399690 w 6858000"/>
              <a:gd name="connsiteY9" fmla="*/ 7672551 h 12192000"/>
            </a:gdLst>
            <a:ahLst/>
            <a:cxnLst/>
            <a:rect l="l" t="t" r="r" b="b"/>
            <a:pathLst>
              <a:path w="6858000" h="12192000">
                <a:moveTo>
                  <a:pt x="6858000" y="0"/>
                </a:moveTo>
                <a:lnTo>
                  <a:pt x="6858000" y="12192000"/>
                </a:lnTo>
                <a:lnTo>
                  <a:pt x="0" y="12192000"/>
                </a:lnTo>
                <a:lnTo>
                  <a:pt x="0" y="0"/>
                </a:lnTo>
                <a:lnTo>
                  <a:pt x="6858000" y="0"/>
                </a:lnTo>
                <a:close/>
                <a:moveTo>
                  <a:pt x="5399690" y="7672551"/>
                </a:moveTo>
                <a:lnTo>
                  <a:pt x="1458311" y="7672551"/>
                </a:lnTo>
                <a:lnTo>
                  <a:pt x="1458311" y="11518899"/>
                </a:lnTo>
                <a:lnTo>
                  <a:pt x="5399690" y="11518899"/>
                </a:lnTo>
                <a:lnTo>
                  <a:pt x="5399690" y="7672551"/>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8962062" y="5091589"/>
            <a:ext cx="2569539" cy="457200"/>
          </a:xfrm>
          <a:prstGeom prst="roundRect">
            <a:avLst>
              <a:gd name="adj" fmla="val 50000"/>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8956157" y="5092679"/>
            <a:ext cx="455021" cy="455021"/>
          </a:xfrm>
          <a:prstGeom prst="ellipse">
            <a:avLst/>
          </a:prstGeom>
          <a:no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mt="100000"/>
          </a:blip>
          <a:srcRect/>
          <a:stretch>
            <a:fillRect/>
          </a:stretch>
        </p:blipFill>
        <p:spPr>
          <a:xfrm flipH="1">
            <a:off x="9025158" y="5164728"/>
            <a:ext cx="317019" cy="310923"/>
          </a:xfrm>
          <a:prstGeom prst="rect">
            <a:avLst/>
          </a:prstGeom>
          <a:noFill/>
          <a:ln>
            <a:noFill/>
          </a:ln>
        </p:spPr>
      </p:pic>
      <p:sp>
        <p:nvSpPr>
          <p:cNvPr id="15" name="标题 1"/>
          <p:cNvSpPr txBox="1"/>
          <p:nvPr/>
        </p:nvSpPr>
        <p:spPr>
          <a:xfrm>
            <a:off x="4615543" y="3106368"/>
            <a:ext cx="6916057" cy="1820633"/>
          </a:xfrm>
          <a:prstGeom prst="rect">
            <a:avLst/>
          </a:prstGeom>
          <a:noFill/>
          <a:ln>
            <a:noFill/>
          </a:ln>
        </p:spPr>
        <p:txBody>
          <a:bodyPr vert="horz" wrap="square" lIns="0" tIns="0" rIns="0" bIns="0" rtlCol="0" anchor="t"/>
          <a:lstStyle/>
          <a:p>
            <a:pPr algn="r">
              <a:lnSpc>
                <a:spcPct val="100000"/>
              </a:lnSpc>
            </a:pPr>
            <a:r>
              <a:rPr kumimoji="1" lang="en-US" altLang="zh-CN" sz="4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系统功能设计与实现</a:t>
            </a:r>
            <a:endParaRPr kumimoji="1" lang="zh-CN" altLang="en-US"/>
          </a:p>
        </p:txBody>
      </p:sp>
      <p:sp>
        <p:nvSpPr>
          <p:cNvPr id="16" name="标题 1"/>
          <p:cNvSpPr txBox="1"/>
          <p:nvPr/>
        </p:nvSpPr>
        <p:spPr>
          <a:xfrm>
            <a:off x="6117523" y="1744929"/>
            <a:ext cx="3724978" cy="1172290"/>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solidFill>
                  <a:srgbClr val="FFFFFF">
                    <a:alpha val="26000"/>
                  </a:srgbClr>
                </a:solidFill>
                <a:latin typeface="OPPOSans H" panose="00020600040101010101" charset="-122"/>
                <a:ea typeface="OPPOSans H" panose="00020600040101010101" charset="-122"/>
                <a:cs typeface="OPPOSans H" panose="00020600040101010101" charset="-122"/>
              </a:rPr>
              <a:t>Part</a:t>
            </a:r>
            <a:endParaRPr kumimoji="1" lang="zh-CN" altLang="en-US"/>
          </a:p>
        </p:txBody>
      </p:sp>
      <p:sp>
        <p:nvSpPr>
          <p:cNvPr id="17" name="标题 1"/>
          <p:cNvSpPr txBox="1"/>
          <p:nvPr/>
        </p:nvSpPr>
        <p:spPr>
          <a:xfrm rot="5400000" flipH="1">
            <a:off x="4046467" y="4855322"/>
            <a:ext cx="872831" cy="851786"/>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1">
            <a:off x="3727789" y="4494603"/>
            <a:ext cx="280477" cy="273714"/>
          </a:xfrm>
          <a:custGeom>
            <a:avLst/>
            <a:gdLst>
              <a:gd name="connsiteX0" fmla="*/ 3941379 w 3941379"/>
              <a:gd name="connsiteY0" fmla="*/ 0 h 3846348"/>
              <a:gd name="connsiteX1" fmla="*/ 3941379 w 3941379"/>
              <a:gd name="connsiteY1" fmla="*/ 3846348 h 3846348"/>
              <a:gd name="connsiteX2" fmla="*/ 0 w 3941379"/>
              <a:gd name="connsiteY2" fmla="*/ 3846348 h 3846348"/>
              <a:gd name="connsiteX3" fmla="*/ 0 w 3941379"/>
              <a:gd name="connsiteY3" fmla="*/ 0 h 3846348"/>
              <a:gd name="connsiteX4" fmla="*/ 3941379 w 3941379"/>
              <a:gd name="connsiteY4" fmla="*/ 0 h 3846348"/>
            </a:gdLst>
            <a:ahLst/>
            <a:cxnLst/>
            <a:rect l="l" t="t" r="r" b="b"/>
            <a:pathLst>
              <a:path w="3941379" h="3846348">
                <a:moveTo>
                  <a:pt x="3941379" y="0"/>
                </a:moveTo>
                <a:lnTo>
                  <a:pt x="3941379" y="3846348"/>
                </a:lnTo>
                <a:lnTo>
                  <a:pt x="0" y="3846348"/>
                </a:lnTo>
                <a:lnTo>
                  <a:pt x="0" y="0"/>
                </a:lnTo>
                <a:lnTo>
                  <a:pt x="3941379" y="0"/>
                </a:lnTo>
                <a:close/>
              </a:path>
            </a:pathLst>
          </a:custGeom>
          <a:gradFill>
            <a:gsLst>
              <a:gs pos="0">
                <a:schemeClr val="tx1"/>
              </a:gs>
              <a:gs pos="100000">
                <a:schemeClr val="tx1">
                  <a:alpha val="3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406823" y="576529"/>
            <a:ext cx="2124778" cy="2340690"/>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solidFill>
                  <a:srgbClr val="FFFFFF">
                    <a:alpha val="26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000000"/>
      </a:accent1>
      <a:accent2>
        <a:srgbClr val="F1800F"/>
      </a:accent2>
      <a:accent3>
        <a:srgbClr val="244078"/>
      </a:accent3>
      <a:accent4>
        <a:srgbClr val="051D42"/>
      </a:accent4>
      <a:accent5>
        <a:srgbClr val="535353"/>
      </a:accent5>
      <a:accent6>
        <a:srgbClr val="404040"/>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3753</Words>
  <Application>WPS 演示</Application>
  <PresentationFormat/>
  <Paragraphs>178</Paragraphs>
  <Slides>18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Arial</vt:lpstr>
      <vt:lpstr>宋体</vt:lpstr>
      <vt:lpstr>Wingdings</vt:lpstr>
      <vt:lpstr>OPPOSans R</vt:lpstr>
      <vt:lpstr>OPPOSans H</vt:lpstr>
      <vt:lpstr>OPPOSans B</vt:lpstr>
      <vt:lpstr>Source Han Sans CN Bold</vt:lpstr>
      <vt:lpstr>Source Han Sans</vt:lpstr>
      <vt:lpstr>OPPOSans L</vt:lpstr>
      <vt:lpstr>等线</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其乐融融</cp:lastModifiedBy>
  <cp:revision>1</cp:revision>
  <dcterms:created xsi:type="dcterms:W3CDTF">2025-03-25T15:10:39Z</dcterms:created>
  <dcterms:modified xsi:type="dcterms:W3CDTF">2025-03-25T15:10:39Z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870EEBBF8F2D4C688AE2914322AB4327_12</vt:lpwstr>
  </property>
  <property fmtid="{D5CDD505-2E9C-101B-9397-08002B2CF9AE}" pid="3" name="KSOProductBuildVer">
    <vt:lpwstr>2052-12.1.0.20305</vt:lpwstr>
  </property>
</Properties>
</file>